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57" r:id="rId4"/>
    <p:sldId id="260" r:id="rId5"/>
    <p:sldId id="262" r:id="rId6"/>
    <p:sldId id="261" r:id="rId7"/>
    <p:sldId id="263" r:id="rId8"/>
    <p:sldId id="265" r:id="rId9"/>
    <p:sldId id="264" r:id="rId10"/>
    <p:sldId id="268" r:id="rId11"/>
    <p:sldId id="269" r:id="rId12"/>
    <p:sldId id="32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323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8" autoAdjust="0"/>
    <p:restoredTop sz="94660"/>
  </p:normalViewPr>
  <p:slideViewPr>
    <p:cSldViewPr showGuides="1">
      <p:cViewPr>
        <p:scale>
          <a:sx n="66" d="100"/>
          <a:sy n="66" d="100"/>
        </p:scale>
        <p:origin x="-15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D3A25-822F-4109-9147-762E40ADD92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97AC5849-DBA3-4490-97D0-497614889A9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E58A0234-8C91-4B6F-88AA-84DFB7C66B9C}" type="par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1EA7ED19-F0F6-4C37-8F1C-2F1485F92C5B}" type="sib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96C3A8B-25EE-41A5-A1E2-2A779F3BAE3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CA3C6DF9-2932-429E-B71A-DE59CBC9369D}" type="par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3C99FB9E-0687-47E5-B4CF-C24C853AA3CE}" type="sib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6F5C4B9F-D09D-4FAF-AC9F-46B9A2CF75D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3: Quantify EWRs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AF2D8166-84E5-4E24-A635-53DDEF63AB57}" type="par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CD2A7DD-CE76-489C-A63A-6FCA3B3CDD63}" type="sib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E1E3DE66-05C7-4290-815D-84E598EFC8C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01CC55C-277C-4E31-9588-240A4B5328AA}" type="par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ABD384B3-BE4E-4780-A5B2-F2BC499DD6F4}" type="sib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4B4CD7A-1476-43A1-89C7-1F11321FDED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143799D1-D66D-416C-9363-4AF10827DF2A}" type="par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A55328E-5B86-4B57-BB1D-E8853008AEC2}" type="sib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C1A3A27D-4A8C-4DAD-A0C7-5EF26219D65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A73D24C-197D-41D6-870E-2BBD73F3414C}" type="par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1A922E1-42FC-4DBF-B389-6032DFAA408C}" type="sib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4CBF7E20-D64E-4E48-A472-65A1F5AF098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5: Draft Management Classes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9A6D6C9-2FF2-4724-A211-CF057146205C}" type="sib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5DEE6FDE-9849-428A-8F12-3C9249E1A974}" type="par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E226595-BDD5-4A89-9E52-91E0982E75EE}" type="pres">
      <dgm:prSet presAssocID="{9AED3A25-822F-4109-9147-762E40ADD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6CA72E2-AEDB-4FF5-97F7-38CAB940D073}" type="pres">
      <dgm:prSet presAssocID="{E1E3DE66-05C7-4290-815D-84E598EFC8CB}" presName="boxAndChildren" presStyleCnt="0"/>
      <dgm:spPr/>
    </dgm:pt>
    <dgm:pt modelId="{70AEE6A4-CEC1-4D17-B16E-A6AB76F82B57}" type="pres">
      <dgm:prSet presAssocID="{E1E3DE66-05C7-4290-815D-84E598EFC8CB}" presName="parentTextBox" presStyleLbl="node1" presStyleIdx="0" presStyleCnt="7"/>
      <dgm:spPr/>
      <dgm:t>
        <a:bodyPr/>
        <a:lstStyle/>
        <a:p>
          <a:endParaRPr lang="en-ZA"/>
        </a:p>
      </dgm:t>
    </dgm:pt>
    <dgm:pt modelId="{584F341E-D44E-406D-AD7D-E65E27EC4838}" type="pres">
      <dgm:prSet presAssocID="{01A922E1-42FC-4DBF-B389-6032DFAA408C}" presName="sp" presStyleCnt="0"/>
      <dgm:spPr/>
    </dgm:pt>
    <dgm:pt modelId="{50670C99-2611-40F6-8A68-7C1EFD92F31D}" type="pres">
      <dgm:prSet presAssocID="{C1A3A27D-4A8C-4DAD-A0C7-5EF26219D65B}" presName="arrowAndChildren" presStyleCnt="0"/>
      <dgm:spPr/>
    </dgm:pt>
    <dgm:pt modelId="{92CCB063-EC91-44E7-A15E-FF8A4C4DDC86}" type="pres">
      <dgm:prSet presAssocID="{C1A3A27D-4A8C-4DAD-A0C7-5EF26219D65B}" presName="parentTextArrow" presStyleLbl="node1" presStyleIdx="1" presStyleCnt="7"/>
      <dgm:spPr/>
      <dgm:t>
        <a:bodyPr/>
        <a:lstStyle/>
        <a:p>
          <a:endParaRPr lang="en-ZA"/>
        </a:p>
      </dgm:t>
    </dgm:pt>
    <dgm:pt modelId="{297CA12C-60B8-4C21-BCB1-54AD05DCE368}" type="pres">
      <dgm:prSet presAssocID="{09A6D6C9-2FF2-4724-A211-CF057146205C}" presName="sp" presStyleCnt="0"/>
      <dgm:spPr/>
    </dgm:pt>
    <dgm:pt modelId="{21BDCA20-281C-467D-B92C-5113DB390AA1}" type="pres">
      <dgm:prSet presAssocID="{4CBF7E20-D64E-4E48-A472-65A1F5AF0988}" presName="arrowAndChildren" presStyleCnt="0"/>
      <dgm:spPr/>
    </dgm:pt>
    <dgm:pt modelId="{8EC21FBD-A0F6-4ED3-A6EE-0A269359EB7D}" type="pres">
      <dgm:prSet presAssocID="{4CBF7E20-D64E-4E48-A472-65A1F5AF0988}" presName="parentTextArrow" presStyleLbl="node1" presStyleIdx="2" presStyleCnt="7"/>
      <dgm:spPr/>
      <dgm:t>
        <a:bodyPr/>
        <a:lstStyle/>
        <a:p>
          <a:endParaRPr lang="en-ZA"/>
        </a:p>
      </dgm:t>
    </dgm:pt>
    <dgm:pt modelId="{5097D5B9-3430-4A07-9E40-D9E94BDEE240}" type="pres">
      <dgm:prSet presAssocID="{8A55328E-5B86-4B57-BB1D-E8853008AEC2}" presName="sp" presStyleCnt="0"/>
      <dgm:spPr/>
    </dgm:pt>
    <dgm:pt modelId="{2A495611-773A-4F51-9364-B1681ECA25FA}" type="pres">
      <dgm:prSet presAssocID="{84B4CD7A-1476-43A1-89C7-1F11321FDED9}" presName="arrowAndChildren" presStyleCnt="0"/>
      <dgm:spPr/>
    </dgm:pt>
    <dgm:pt modelId="{684C944B-3E90-4D4E-8425-19E06C996C1F}" type="pres">
      <dgm:prSet presAssocID="{84B4CD7A-1476-43A1-89C7-1F11321FDED9}" presName="parentTextArrow" presStyleLbl="node1" presStyleIdx="3" presStyleCnt="7"/>
      <dgm:spPr/>
      <dgm:t>
        <a:bodyPr/>
        <a:lstStyle/>
        <a:p>
          <a:endParaRPr lang="en-ZA"/>
        </a:p>
      </dgm:t>
    </dgm:pt>
    <dgm:pt modelId="{A7E43AD8-17D8-4C03-A826-782735C63681}" type="pres">
      <dgm:prSet presAssocID="{BCD2A7DD-CE76-489C-A63A-6FCA3B3CDD63}" presName="sp" presStyleCnt="0"/>
      <dgm:spPr/>
    </dgm:pt>
    <dgm:pt modelId="{3F5146D1-6322-414E-8A5B-CD1D8B627F80}" type="pres">
      <dgm:prSet presAssocID="{6F5C4B9F-D09D-4FAF-AC9F-46B9A2CF75D6}" presName="arrowAndChildren" presStyleCnt="0"/>
      <dgm:spPr/>
    </dgm:pt>
    <dgm:pt modelId="{C24F73F5-020C-4D9E-A3C5-4C2BA88EFC25}" type="pres">
      <dgm:prSet presAssocID="{6F5C4B9F-D09D-4FAF-AC9F-46B9A2CF75D6}" presName="parentTextArrow" presStyleLbl="node1" presStyleIdx="4" presStyleCnt="7"/>
      <dgm:spPr/>
      <dgm:t>
        <a:bodyPr/>
        <a:lstStyle/>
        <a:p>
          <a:endParaRPr lang="en-ZA"/>
        </a:p>
      </dgm:t>
    </dgm:pt>
    <dgm:pt modelId="{A9FAE2C3-0D20-4E3C-AC7D-04F296E91870}" type="pres">
      <dgm:prSet presAssocID="{3C99FB9E-0687-47E5-B4CF-C24C853AA3CE}" presName="sp" presStyleCnt="0"/>
      <dgm:spPr/>
    </dgm:pt>
    <dgm:pt modelId="{A8D08FC3-53F6-4B81-B5E6-85162866632A}" type="pres">
      <dgm:prSet presAssocID="{896C3A8B-25EE-41A5-A1E2-2A779F3BAE3F}" presName="arrowAndChildren" presStyleCnt="0"/>
      <dgm:spPr/>
    </dgm:pt>
    <dgm:pt modelId="{CE847B37-6D19-43E3-9659-EF7C62624C23}" type="pres">
      <dgm:prSet presAssocID="{896C3A8B-25EE-41A5-A1E2-2A779F3BAE3F}" presName="parentTextArrow" presStyleLbl="node1" presStyleIdx="5" presStyleCnt="7"/>
      <dgm:spPr/>
      <dgm:t>
        <a:bodyPr/>
        <a:lstStyle/>
        <a:p>
          <a:endParaRPr lang="en-ZA"/>
        </a:p>
      </dgm:t>
    </dgm:pt>
    <dgm:pt modelId="{1C05CC98-07E3-4270-9A50-5ECF1344C4FF}" type="pres">
      <dgm:prSet presAssocID="{1EA7ED19-F0F6-4C37-8F1C-2F1485F92C5B}" presName="sp" presStyleCnt="0"/>
      <dgm:spPr/>
    </dgm:pt>
    <dgm:pt modelId="{6D22C6EC-C3D1-413B-BDAD-C210E11642B7}" type="pres">
      <dgm:prSet presAssocID="{97AC5849-DBA3-4490-97D0-497614889A9B}" presName="arrowAndChildren" presStyleCnt="0"/>
      <dgm:spPr/>
    </dgm:pt>
    <dgm:pt modelId="{A19471C5-63D2-42A3-BF3A-7D30636113F1}" type="pres">
      <dgm:prSet presAssocID="{97AC5849-DBA3-4490-97D0-497614889A9B}" presName="parentTextArrow" presStyleLbl="node1" presStyleIdx="6" presStyleCnt="7"/>
      <dgm:spPr/>
      <dgm:t>
        <a:bodyPr/>
        <a:lstStyle/>
        <a:p>
          <a:endParaRPr lang="en-ZA"/>
        </a:p>
      </dgm:t>
    </dgm:pt>
  </dgm:ptLst>
  <dgm:cxnLst>
    <dgm:cxn modelId="{A274D1DD-07E5-4027-AF9E-56F8CDA0CA88}" type="presOf" srcId="{E1E3DE66-05C7-4290-815D-84E598EFC8CB}" destId="{70AEE6A4-CEC1-4D17-B16E-A6AB76F82B57}" srcOrd="0" destOrd="0" presId="urn:microsoft.com/office/officeart/2005/8/layout/process4"/>
    <dgm:cxn modelId="{274923B4-61E5-4011-AF12-898047003184}" type="presOf" srcId="{84B4CD7A-1476-43A1-89C7-1F11321FDED9}" destId="{684C944B-3E90-4D4E-8425-19E06C996C1F}" srcOrd="0" destOrd="0" presId="urn:microsoft.com/office/officeart/2005/8/layout/process4"/>
    <dgm:cxn modelId="{6F3BB218-1B21-4D50-B6B5-AEBF09D78863}" srcId="{9AED3A25-822F-4109-9147-762E40ADD92D}" destId="{97AC5849-DBA3-4490-97D0-497614889A9B}" srcOrd="0" destOrd="0" parTransId="{E58A0234-8C91-4B6F-88AA-84DFB7C66B9C}" sibTransId="{1EA7ED19-F0F6-4C37-8F1C-2F1485F92C5B}"/>
    <dgm:cxn modelId="{427E6ED3-F316-49B2-AFD6-968FDD9C3EDF}" type="presOf" srcId="{C1A3A27D-4A8C-4DAD-A0C7-5EF26219D65B}" destId="{92CCB063-EC91-44E7-A15E-FF8A4C4DDC86}" srcOrd="0" destOrd="0" presId="urn:microsoft.com/office/officeart/2005/8/layout/process4"/>
    <dgm:cxn modelId="{41043035-FCEE-4779-9080-121351F2F4E5}" srcId="{9AED3A25-822F-4109-9147-762E40ADD92D}" destId="{E1E3DE66-05C7-4290-815D-84E598EFC8CB}" srcOrd="6" destOrd="0" parTransId="{001CC55C-277C-4E31-9588-240A4B5328AA}" sibTransId="{ABD384B3-BE4E-4780-A5B2-F2BC499DD6F4}"/>
    <dgm:cxn modelId="{F78CE34F-9975-46E6-9C7B-43B627367E5D}" srcId="{9AED3A25-822F-4109-9147-762E40ADD92D}" destId="{C1A3A27D-4A8C-4DAD-A0C7-5EF26219D65B}" srcOrd="5" destOrd="0" parTransId="{0A73D24C-197D-41D6-870E-2BBD73F3414C}" sibTransId="{01A922E1-42FC-4DBF-B389-6032DFAA408C}"/>
    <dgm:cxn modelId="{984D6A68-5519-475E-91EE-75C1086F8EB5}" srcId="{9AED3A25-822F-4109-9147-762E40ADD92D}" destId="{84B4CD7A-1476-43A1-89C7-1F11321FDED9}" srcOrd="3" destOrd="0" parTransId="{143799D1-D66D-416C-9363-4AF10827DF2A}" sibTransId="{8A55328E-5B86-4B57-BB1D-E8853008AEC2}"/>
    <dgm:cxn modelId="{D2F222C5-4B11-4302-B20D-27F8B154246C}" srcId="{9AED3A25-822F-4109-9147-762E40ADD92D}" destId="{896C3A8B-25EE-41A5-A1E2-2A779F3BAE3F}" srcOrd="1" destOrd="0" parTransId="{CA3C6DF9-2932-429E-B71A-DE59CBC9369D}" sibTransId="{3C99FB9E-0687-47E5-B4CF-C24C853AA3CE}"/>
    <dgm:cxn modelId="{6492001C-E683-44CF-BD47-E2691E45D53C}" type="presOf" srcId="{4CBF7E20-D64E-4E48-A472-65A1F5AF0988}" destId="{8EC21FBD-A0F6-4ED3-A6EE-0A269359EB7D}" srcOrd="0" destOrd="0" presId="urn:microsoft.com/office/officeart/2005/8/layout/process4"/>
    <dgm:cxn modelId="{D549678C-8622-4F18-AC17-B8A2BD388A15}" srcId="{9AED3A25-822F-4109-9147-762E40ADD92D}" destId="{4CBF7E20-D64E-4E48-A472-65A1F5AF0988}" srcOrd="4" destOrd="0" parTransId="{5DEE6FDE-9849-428A-8F12-3C9249E1A974}" sibTransId="{09A6D6C9-2FF2-4724-A211-CF057146205C}"/>
    <dgm:cxn modelId="{9427E45E-477A-42BF-BAA6-29810369A05E}" type="presOf" srcId="{97AC5849-DBA3-4490-97D0-497614889A9B}" destId="{A19471C5-63D2-42A3-BF3A-7D30636113F1}" srcOrd="0" destOrd="0" presId="urn:microsoft.com/office/officeart/2005/8/layout/process4"/>
    <dgm:cxn modelId="{E473BEE2-C81B-41B8-B2F4-2F434E436679}" type="presOf" srcId="{896C3A8B-25EE-41A5-A1E2-2A779F3BAE3F}" destId="{CE847B37-6D19-43E3-9659-EF7C62624C23}" srcOrd="0" destOrd="0" presId="urn:microsoft.com/office/officeart/2005/8/layout/process4"/>
    <dgm:cxn modelId="{C6D7A9BF-E1BD-4C36-98DC-704CC5C9E4A7}" srcId="{9AED3A25-822F-4109-9147-762E40ADD92D}" destId="{6F5C4B9F-D09D-4FAF-AC9F-46B9A2CF75D6}" srcOrd="2" destOrd="0" parTransId="{AF2D8166-84E5-4E24-A635-53DDEF63AB57}" sibTransId="{BCD2A7DD-CE76-489C-A63A-6FCA3B3CDD63}"/>
    <dgm:cxn modelId="{3056B2D5-6F85-4EC3-B4E6-F42463BB9AEC}" type="presOf" srcId="{6F5C4B9F-D09D-4FAF-AC9F-46B9A2CF75D6}" destId="{C24F73F5-020C-4D9E-A3C5-4C2BA88EFC25}" srcOrd="0" destOrd="0" presId="urn:microsoft.com/office/officeart/2005/8/layout/process4"/>
    <dgm:cxn modelId="{1747757C-16A0-4E78-ADBB-2944EA3B084C}" type="presOf" srcId="{9AED3A25-822F-4109-9147-762E40ADD92D}" destId="{BE226595-BDD5-4A89-9E52-91E0982E75EE}" srcOrd="0" destOrd="0" presId="urn:microsoft.com/office/officeart/2005/8/layout/process4"/>
    <dgm:cxn modelId="{69AC34BE-830E-4139-A5C0-1C47205E3206}" type="presParOf" srcId="{BE226595-BDD5-4A89-9E52-91E0982E75EE}" destId="{F6CA72E2-AEDB-4FF5-97F7-38CAB940D073}" srcOrd="0" destOrd="0" presId="urn:microsoft.com/office/officeart/2005/8/layout/process4"/>
    <dgm:cxn modelId="{D8FABE7E-DD25-4F99-A39E-BC8C27DAACC3}" type="presParOf" srcId="{F6CA72E2-AEDB-4FF5-97F7-38CAB940D073}" destId="{70AEE6A4-CEC1-4D17-B16E-A6AB76F82B57}" srcOrd="0" destOrd="0" presId="urn:microsoft.com/office/officeart/2005/8/layout/process4"/>
    <dgm:cxn modelId="{36518E82-78C9-49DC-85CF-54DBFEA118B5}" type="presParOf" srcId="{BE226595-BDD5-4A89-9E52-91E0982E75EE}" destId="{584F341E-D44E-406D-AD7D-E65E27EC4838}" srcOrd="1" destOrd="0" presId="urn:microsoft.com/office/officeart/2005/8/layout/process4"/>
    <dgm:cxn modelId="{795318EC-0F79-4CDD-8A0D-D499E01B1C29}" type="presParOf" srcId="{BE226595-BDD5-4A89-9E52-91E0982E75EE}" destId="{50670C99-2611-40F6-8A68-7C1EFD92F31D}" srcOrd="2" destOrd="0" presId="urn:microsoft.com/office/officeart/2005/8/layout/process4"/>
    <dgm:cxn modelId="{3CC5D2F6-32AE-4162-BDF8-6F724547261A}" type="presParOf" srcId="{50670C99-2611-40F6-8A68-7C1EFD92F31D}" destId="{92CCB063-EC91-44E7-A15E-FF8A4C4DDC86}" srcOrd="0" destOrd="0" presId="urn:microsoft.com/office/officeart/2005/8/layout/process4"/>
    <dgm:cxn modelId="{106DA8EE-18A1-4657-B646-CB02D76C0FA9}" type="presParOf" srcId="{BE226595-BDD5-4A89-9E52-91E0982E75EE}" destId="{297CA12C-60B8-4C21-BCB1-54AD05DCE368}" srcOrd="3" destOrd="0" presId="urn:microsoft.com/office/officeart/2005/8/layout/process4"/>
    <dgm:cxn modelId="{D18D6D6A-197D-4E9C-ADC0-B2A77FC0C8B5}" type="presParOf" srcId="{BE226595-BDD5-4A89-9E52-91E0982E75EE}" destId="{21BDCA20-281C-467D-B92C-5113DB390AA1}" srcOrd="4" destOrd="0" presId="urn:microsoft.com/office/officeart/2005/8/layout/process4"/>
    <dgm:cxn modelId="{C59511CE-79E4-40C5-AD00-9849610160AC}" type="presParOf" srcId="{21BDCA20-281C-467D-B92C-5113DB390AA1}" destId="{8EC21FBD-A0F6-4ED3-A6EE-0A269359EB7D}" srcOrd="0" destOrd="0" presId="urn:microsoft.com/office/officeart/2005/8/layout/process4"/>
    <dgm:cxn modelId="{CCFC8AC6-F7C3-4FCA-8B91-FFB22436B003}" type="presParOf" srcId="{BE226595-BDD5-4A89-9E52-91E0982E75EE}" destId="{5097D5B9-3430-4A07-9E40-D9E94BDEE240}" srcOrd="5" destOrd="0" presId="urn:microsoft.com/office/officeart/2005/8/layout/process4"/>
    <dgm:cxn modelId="{87D45BAC-0E00-4A54-8576-09B2234B9368}" type="presParOf" srcId="{BE226595-BDD5-4A89-9E52-91E0982E75EE}" destId="{2A495611-773A-4F51-9364-B1681ECA25FA}" srcOrd="6" destOrd="0" presId="urn:microsoft.com/office/officeart/2005/8/layout/process4"/>
    <dgm:cxn modelId="{3A8E585C-675A-47F9-881A-8889E5A4AC50}" type="presParOf" srcId="{2A495611-773A-4F51-9364-B1681ECA25FA}" destId="{684C944B-3E90-4D4E-8425-19E06C996C1F}" srcOrd="0" destOrd="0" presId="urn:microsoft.com/office/officeart/2005/8/layout/process4"/>
    <dgm:cxn modelId="{AE8E30BB-C224-4BB4-9A8E-641665B9D966}" type="presParOf" srcId="{BE226595-BDD5-4A89-9E52-91E0982E75EE}" destId="{A7E43AD8-17D8-4C03-A826-782735C63681}" srcOrd="7" destOrd="0" presId="urn:microsoft.com/office/officeart/2005/8/layout/process4"/>
    <dgm:cxn modelId="{8ED3CAB2-4378-4AD8-A090-4D37CC433FBD}" type="presParOf" srcId="{BE226595-BDD5-4A89-9E52-91E0982E75EE}" destId="{3F5146D1-6322-414E-8A5B-CD1D8B627F80}" srcOrd="8" destOrd="0" presId="urn:microsoft.com/office/officeart/2005/8/layout/process4"/>
    <dgm:cxn modelId="{C70216CF-47F9-4DDE-A8B7-BCF28B5A37AF}" type="presParOf" srcId="{3F5146D1-6322-414E-8A5B-CD1D8B627F80}" destId="{C24F73F5-020C-4D9E-A3C5-4C2BA88EFC25}" srcOrd="0" destOrd="0" presId="urn:microsoft.com/office/officeart/2005/8/layout/process4"/>
    <dgm:cxn modelId="{B3A8AFC2-35FD-4FFA-BFF8-32A6D0460B93}" type="presParOf" srcId="{BE226595-BDD5-4A89-9E52-91E0982E75EE}" destId="{A9FAE2C3-0D20-4E3C-AC7D-04F296E91870}" srcOrd="9" destOrd="0" presId="urn:microsoft.com/office/officeart/2005/8/layout/process4"/>
    <dgm:cxn modelId="{151B72F2-6FC3-4E58-8FA3-58CC4D1A105C}" type="presParOf" srcId="{BE226595-BDD5-4A89-9E52-91E0982E75EE}" destId="{A8D08FC3-53F6-4B81-B5E6-85162866632A}" srcOrd="10" destOrd="0" presId="urn:microsoft.com/office/officeart/2005/8/layout/process4"/>
    <dgm:cxn modelId="{ACB30A21-60E5-4DC1-802C-7CEAB7CDE6F4}" type="presParOf" srcId="{A8D08FC3-53F6-4B81-B5E6-85162866632A}" destId="{CE847B37-6D19-43E3-9659-EF7C62624C23}" srcOrd="0" destOrd="0" presId="urn:microsoft.com/office/officeart/2005/8/layout/process4"/>
    <dgm:cxn modelId="{4811A469-7C22-4AE7-99A6-01D703349DEA}" type="presParOf" srcId="{BE226595-BDD5-4A89-9E52-91E0982E75EE}" destId="{1C05CC98-07E3-4270-9A50-5ECF1344C4FF}" srcOrd="11" destOrd="0" presId="urn:microsoft.com/office/officeart/2005/8/layout/process4"/>
    <dgm:cxn modelId="{26657CF1-991C-4D1D-9332-C7DE15B8844D}" type="presParOf" srcId="{BE226595-BDD5-4A89-9E52-91E0982E75EE}" destId="{6D22C6EC-C3D1-413B-BDAD-C210E11642B7}" srcOrd="12" destOrd="0" presId="urn:microsoft.com/office/officeart/2005/8/layout/process4"/>
    <dgm:cxn modelId="{F0941638-4B04-4DAA-962D-68570714B813}" type="presParOf" srcId="{6D22C6EC-C3D1-413B-BDAD-C210E11642B7}" destId="{A19471C5-63D2-42A3-BF3A-7D30636113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EE6A4-CEC1-4D17-B16E-A6AB76F82B57}">
      <dsp:nvSpPr>
        <dsp:cNvPr id="0" name=""/>
        <dsp:cNvSpPr/>
      </dsp:nvSpPr>
      <dsp:spPr>
        <a:xfrm>
          <a:off x="0" y="4528844"/>
          <a:ext cx="8606730" cy="49558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>
        <a:off x="0" y="4528844"/>
        <a:ext cx="8606730" cy="495589"/>
      </dsp:txXfrm>
    </dsp:sp>
    <dsp:sp modelId="{92CCB063-EC91-44E7-A15E-FF8A4C4DDC86}">
      <dsp:nvSpPr>
        <dsp:cNvPr id="0" name=""/>
        <dsp:cNvSpPr/>
      </dsp:nvSpPr>
      <dsp:spPr>
        <a:xfrm rot="10800000">
          <a:off x="0" y="3774062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774062"/>
        <a:ext cx="8606730" cy="495264"/>
      </dsp:txXfrm>
    </dsp:sp>
    <dsp:sp modelId="{8EC21FBD-A0F6-4ED3-A6EE-0A269359EB7D}">
      <dsp:nvSpPr>
        <dsp:cNvPr id="0" name=""/>
        <dsp:cNvSpPr/>
      </dsp:nvSpPr>
      <dsp:spPr>
        <a:xfrm rot="10800000">
          <a:off x="0" y="3019280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5: Draft Management Classes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019280"/>
        <a:ext cx="8606730" cy="495264"/>
      </dsp:txXfrm>
    </dsp:sp>
    <dsp:sp modelId="{684C944B-3E90-4D4E-8425-19E06C996C1F}">
      <dsp:nvSpPr>
        <dsp:cNvPr id="0" name=""/>
        <dsp:cNvSpPr/>
      </dsp:nvSpPr>
      <dsp:spPr>
        <a:xfrm rot="10800000">
          <a:off x="0" y="2264498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2264498"/>
        <a:ext cx="8606730" cy="495264"/>
      </dsp:txXfrm>
    </dsp:sp>
    <dsp:sp modelId="{C24F73F5-020C-4D9E-A3C5-4C2BA88EFC25}">
      <dsp:nvSpPr>
        <dsp:cNvPr id="0" name=""/>
        <dsp:cNvSpPr/>
      </dsp:nvSpPr>
      <dsp:spPr>
        <a:xfrm rot="10800000">
          <a:off x="0" y="1509716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3: Quantify EWRs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09716"/>
        <a:ext cx="8606730" cy="495264"/>
      </dsp:txXfrm>
    </dsp:sp>
    <dsp:sp modelId="{CE847B37-6D19-43E3-9659-EF7C62624C23}">
      <dsp:nvSpPr>
        <dsp:cNvPr id="0" name=""/>
        <dsp:cNvSpPr/>
      </dsp:nvSpPr>
      <dsp:spPr>
        <a:xfrm rot="10800000">
          <a:off x="0" y="754934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754934"/>
        <a:ext cx="8606730" cy="495264"/>
      </dsp:txXfrm>
    </dsp:sp>
    <dsp:sp modelId="{A19471C5-63D2-42A3-BF3A-7D30636113F1}">
      <dsp:nvSpPr>
        <dsp:cNvPr id="0" name=""/>
        <dsp:cNvSpPr/>
      </dsp:nvSpPr>
      <dsp:spPr>
        <a:xfrm rot="10800000">
          <a:off x="0" y="152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2"/>
        <a:ext cx="8606730" cy="495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8E542-A037-4FF0-99EE-2FAEB61C1A75}" type="datetimeFigureOut">
              <a:rPr lang="en-GB" smtClean="0"/>
              <a:t>13/11/2014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299F-57BF-4015-8F5D-FAABE71A0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2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ＭＳ Ｐゴシック" charset="0"/>
              </a:rPr>
              <a:t>Ecological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ＭＳ Ｐゴシック" charset="0"/>
              </a:rPr>
              <a:t> consequences were evaluated at all three EWR sites.</a:t>
            </a:r>
          </a:p>
          <a:p>
            <a:pPr marL="0" indent="0">
              <a:buNone/>
            </a:pPr>
            <a:endParaRPr lang="en-ZA" sz="1200" kern="1200" dirty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4470B-7632-4A67-ACFB-9DFD5A9D13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09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Where does it fit</a:t>
            </a:r>
            <a:r>
              <a:rPr lang="en-ZA" baseline="0" dirty="0" smtClean="0"/>
              <a:t> into the process.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29CC-8F8B-415B-BE41-56E6B196B105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6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4470B-7632-4A67-ACFB-9DFD5A9D13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2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4470B-7632-4A67-ACFB-9DFD5A9D13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4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dirty="0" smtClean="0"/>
              <a:t>Allocation priority (principle) in the NWA provide</a:t>
            </a:r>
            <a:r>
              <a:rPr lang="en-ZA" baseline="0" dirty="0" smtClean="0"/>
              <a:t> for legal protection of the ecology: Why?</a:t>
            </a:r>
          </a:p>
          <a:p>
            <a:r>
              <a:rPr lang="en-ZA" baseline="0" dirty="0" smtClean="0"/>
              <a:t> </a:t>
            </a:r>
          </a:p>
          <a:p>
            <a:endParaRPr lang="en-ZA" baseline="0" dirty="0" smtClean="0"/>
          </a:p>
          <a:p>
            <a:r>
              <a:rPr lang="en-ZA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4470B-7632-4A67-ACFB-9DFD5A9D13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1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4470B-7632-4A67-ACFB-9DFD5A9D13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7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ＭＳ Ｐゴシック" charset="0"/>
              </a:rPr>
              <a:t>Ecological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ＭＳ Ｐゴシック" charset="0"/>
              </a:rPr>
              <a:t> consequences were evaluated at all three EWR sites.</a:t>
            </a:r>
          </a:p>
          <a:p>
            <a:pPr marL="0" indent="0">
              <a:buNone/>
            </a:pPr>
            <a:endParaRPr lang="en-ZA" sz="1200" kern="1200" dirty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4470B-7632-4A67-ACFB-9DFD5A9D13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09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sz="1200" kern="1200" dirty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4470B-7632-4A67-ACFB-9DFD5A9D13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0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501F788-5A06-4FA3-8C4A-551554CAB44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E052E2-2A69-4D8B-9835-F47745F9FB87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36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700285-6714-4A07-933C-BA01785B4004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17A020B-A95D-4383-8E31-5F978AC5FBE2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08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973EA0-B8FD-4BAB-8598-8DFF26AAA87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8FB526-F7E8-4246-AAA1-F22AD1622311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77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7DA696E-BB82-43C7-B257-E453481B938B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541DA4-0AC8-4DBE-A6D1-6077D51C0565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37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774"/>
            <a:ext cx="8229600" cy="52473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AFBAA8F-8F44-410E-98FB-990034F497DC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709142-6AAF-4BB2-8324-77BD25A5A38C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7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021EA2-799E-427B-9BE2-F71A7151ADF0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C2E480-0A55-4BA0-9DB3-B184AB008E84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4"/>
            <a:ext cx="8229600" cy="743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4ED0940-1E15-4D92-8F49-B94700F116E4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E34E90-2B77-4929-AF3D-71AABBFB8D82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8245920-C01A-470F-82BD-1321016ADBF7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A8DEA5A-7929-4D36-9377-F63553962753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20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E39873C-B67E-463B-A9C8-F8654353D451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94CF4B8-835D-4A83-8C0C-8F9EA8D83FE3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2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B1036E-2D56-4550-A6A9-52A173E9030A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BE0B978-9C88-491B-9AC8-8243EEB1C367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1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8F679ED-A9B2-49D3-8DD7-1517F58A7E79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CC5C6DC-145B-47A6-A31B-8EFEC342605D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2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B9FF875-12E2-4CE1-B398-60F254D4E86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7D583F-D44C-4348-922B-09BA9DFFEB6E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516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B2768A8-9448-4E4A-9DFA-636EA5101461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4BAC659-357D-46FF-878D-1AA28BF2E6D6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4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6DAB723-4FFB-4B91-B157-0859308976BA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CBFEF4E-22E5-4563-BF36-BDB2FD5FA77D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50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ED0931-B80A-43C8-97AA-440F5E5E6724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7B5861A-C528-4F78-8C05-0EA7BA20F0ED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45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7DA696E-BB82-43C7-B257-E453481B938B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541DA4-0AC8-4DBE-A6D1-6077D51C0565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2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37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774"/>
            <a:ext cx="8229600" cy="52473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AFBAA8F-8F44-410E-98FB-990034F497DC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709142-6AAF-4BB2-8324-77BD25A5A38C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021EA2-799E-427B-9BE2-F71A7151ADF0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C2E480-0A55-4BA0-9DB3-B184AB008E84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84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4"/>
            <a:ext cx="8229600" cy="743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4ED0940-1E15-4D92-8F49-B94700F116E4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E34E90-2B77-4929-AF3D-71AABBFB8D82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8245920-C01A-470F-82BD-1321016ADBF7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A8DEA5A-7929-4D36-9377-F63553962753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37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E39873C-B67E-463B-A9C8-F8654353D451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94CF4B8-835D-4A83-8C0C-8F9EA8D83FE3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7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B1036E-2D56-4550-A6A9-52A173E9030A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BE0B978-9C88-491B-9AC8-8243EEB1C367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1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5B10464-64B4-4275-BD09-389A27AAF8F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A08665E-C767-404C-BB14-B1CF675209BE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854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8F679ED-A9B2-49D3-8DD7-1517F58A7E79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CC5C6DC-145B-47A6-A31B-8EFEC342605D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37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B2768A8-9448-4E4A-9DFA-636EA5101461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4BAC659-357D-46FF-878D-1AA28BF2E6D6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86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6DAB723-4FFB-4B91-B157-0859308976BA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CBFEF4E-22E5-4563-BF36-BDB2FD5FA77D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44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ED0931-B80A-43C8-97AA-440F5E5E6724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7B5861A-C528-4F78-8C05-0EA7BA20F0ED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8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B503CF4-A079-4924-930B-CF8138CAE4E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C67DE7-88DD-4833-A0F4-98E3CC2CC038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84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E589E0D-15D1-4288-A510-2DF62FF6090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14F89D1-F6BF-4ED0-B609-336E1DDC1260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12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394C392-1B63-49F7-9AC5-91C23001C40A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088070-0C7A-42D7-8BD0-8299A63D412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25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D7922B-96B4-4A4A-ADA3-207E1785924F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52B0283-3BC4-42AC-B52D-ACD7960D384B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61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63F30C7-B862-44D0-A8E6-C4E897788BA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4762A1-A4F9-44EE-A944-861C546EC9AE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933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76808D-E26B-4A3E-88A9-C74FBD5EA99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5C91DCB-8486-4EEE-BD45-083809B9D549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54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Background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20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8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44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827216" y="2251075"/>
            <a:ext cx="50895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" pitchFamily="-84" charset="0"/>
                <a:ea typeface="ＭＳ Ｐゴシック" pitchFamily="34" charset="-128"/>
              </a:rPr>
              <a:t>DWA CORPORATE IDENTITY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Presented by: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Johan Maree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Deputy Director: Media Production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latin typeface="Gill Sans Light" pitchFamily="-84" charset="0"/>
              <a:ea typeface="ＭＳ Ｐゴシック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12 December 2012</a:t>
            </a:r>
          </a:p>
        </p:txBody>
      </p:sp>
      <p:pic>
        <p:nvPicPr>
          <p:cNvPr id="13315" name="Picture 1" descr="DWS Slide 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8226" y="1733321"/>
            <a:ext cx="7747503" cy="39395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MVOTI TO UMZIMKULU CLASSIFICATION STUDY</a:t>
            </a:r>
          </a:p>
          <a:p>
            <a:pPr algn="ctr"/>
            <a:endParaRPr lang="en-US" sz="1600" dirty="0">
              <a:solidFill>
                <a:prstClr val="white"/>
              </a:solidFill>
              <a:ea typeface="MS PGothic" pitchFamily="34" charset="-128"/>
              <a:cs typeface="ＭＳ Ｐゴシック" charset="0"/>
            </a:endParaRPr>
          </a:p>
          <a:p>
            <a:pPr algn="ctr"/>
            <a:r>
              <a:rPr lang="en-ZA" sz="3200" dirty="0" err="1" smtClean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PSC</a:t>
            </a:r>
            <a:endParaRPr lang="en-ZA" sz="3200" dirty="0">
              <a:solidFill>
                <a:prstClr val="white"/>
              </a:solidFill>
              <a:ea typeface="MS PGothic" pitchFamily="34" charset="-128"/>
              <a:cs typeface="ＭＳ Ｐゴシック" charset="0"/>
            </a:endParaRPr>
          </a:p>
          <a:p>
            <a:pPr algn="ctr"/>
            <a:endParaRPr lang="en-ZA" dirty="0">
              <a:solidFill>
                <a:prstClr val="white"/>
              </a:solidFill>
              <a:ea typeface="MS PGothic" pitchFamily="34" charset="-128"/>
              <a:cs typeface="ＭＳ Ｐゴシック" charset="0"/>
            </a:endParaRPr>
          </a:p>
          <a:p>
            <a:pPr algn="ctr"/>
            <a:r>
              <a:rPr lang="en-ZA" sz="3200" dirty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Overview of the </a:t>
            </a:r>
            <a:r>
              <a:rPr lang="en-ZA" sz="3200" dirty="0" err="1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Mvoti</a:t>
            </a:r>
            <a:r>
              <a:rPr lang="en-ZA" sz="3200" dirty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 and </a:t>
            </a:r>
            <a:r>
              <a:rPr lang="en-ZA" sz="3200" dirty="0" err="1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Mkomazi</a:t>
            </a:r>
            <a:r>
              <a:rPr lang="en-ZA" sz="3200" dirty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 </a:t>
            </a:r>
            <a:r>
              <a:rPr lang="en-ZA" sz="3200" dirty="0" smtClean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scenarios</a:t>
            </a:r>
          </a:p>
          <a:p>
            <a:pPr algn="ctr"/>
            <a:r>
              <a:rPr lang="en-ZA" sz="3200" smtClean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(Item 8.1)</a:t>
            </a:r>
            <a:endParaRPr lang="en-ZA" sz="3200" dirty="0">
              <a:solidFill>
                <a:prstClr val="white"/>
              </a:solidFill>
              <a:ea typeface="MS PGothic" pitchFamily="34" charset="-128"/>
              <a:cs typeface="ＭＳ Ｐゴシック" charset="0"/>
            </a:endParaRPr>
          </a:p>
          <a:p>
            <a:pPr algn="ctr"/>
            <a:endParaRPr lang="en-US" sz="2800" dirty="0" smtClean="0">
              <a:solidFill>
                <a:prstClr val="white"/>
              </a:solidFill>
              <a:ea typeface="MS PGothic" pitchFamily="34" charset="-128"/>
              <a:cs typeface="ＭＳ Ｐゴシック" charset="0"/>
            </a:endParaRPr>
          </a:p>
          <a:p>
            <a:pPr algn="ctr"/>
            <a:r>
              <a:rPr lang="en-ZA" sz="3200" dirty="0" smtClean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26 November 2014</a:t>
            </a:r>
            <a:endParaRPr lang="en-ZA" sz="3200" dirty="0">
              <a:solidFill>
                <a:prstClr val="white"/>
              </a:solidFill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827216" y="2251075"/>
            <a:ext cx="50895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" pitchFamily="-84" charset="0"/>
                <a:ea typeface="ＭＳ Ｐゴシック" pitchFamily="34" charset="-128"/>
              </a:rPr>
              <a:t>DWA CORPORATE IDENTITY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Presented by: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Johan Maree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Deputy Director: Media Production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latin typeface="Gill Sans Light" pitchFamily="-84" charset="0"/>
              <a:ea typeface="ＭＳ Ｐゴシック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12 December 2012</a:t>
            </a:r>
          </a:p>
        </p:txBody>
      </p:sp>
      <p:pic>
        <p:nvPicPr>
          <p:cNvPr id="13315" name="Picture 1" descr="DWS Slide 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3807" y="2790418"/>
            <a:ext cx="7747503" cy="31700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4000" b="1" dirty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Description of </a:t>
            </a:r>
            <a:r>
              <a:rPr lang="en-ZA" sz="4000" b="1" dirty="0" smtClean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Scenarios</a:t>
            </a:r>
          </a:p>
          <a:p>
            <a:pPr algn="ctr"/>
            <a:endParaRPr lang="en-ZA" sz="4000" b="1" dirty="0" smtClean="0">
              <a:solidFill>
                <a:prstClr val="white"/>
              </a:solidFill>
              <a:ea typeface="MS PGothic" pitchFamily="34" charset="-128"/>
              <a:cs typeface="ＭＳ Ｐゴシック" charset="0"/>
            </a:endParaRPr>
          </a:p>
          <a:p>
            <a:pPr algn="ctr"/>
            <a:r>
              <a:rPr lang="en-ZA" sz="4000" b="1" dirty="0" err="1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Mvoti</a:t>
            </a:r>
            <a:r>
              <a:rPr lang="en-ZA" sz="4000" b="1" dirty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 River System </a:t>
            </a:r>
          </a:p>
          <a:p>
            <a:pPr algn="ctr"/>
            <a:r>
              <a:rPr lang="en-ZA" sz="4000" b="1" dirty="0" err="1" smtClean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uMkomazi</a:t>
            </a:r>
            <a:r>
              <a:rPr lang="en-ZA" sz="4000" b="1" dirty="0" smtClean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 </a:t>
            </a:r>
            <a:r>
              <a:rPr lang="en-ZA" sz="4000" b="1" dirty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River System</a:t>
            </a:r>
          </a:p>
          <a:p>
            <a:pPr algn="ctr"/>
            <a:endParaRPr lang="en-ZA" sz="4000" b="1" dirty="0" smtClean="0">
              <a:solidFill>
                <a:prstClr val="white"/>
              </a:solidFill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Mvoti</a:t>
            </a:r>
            <a:r>
              <a:rPr lang="en-ZA" dirty="0" smtClean="0"/>
              <a:t> River Catchment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3DC6-9A88-4698-A4E8-44AD558C8D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53184" y="783771"/>
            <a:ext cx="7437632" cy="575037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247649" y="3611564"/>
            <a:ext cx="3148693" cy="2514599"/>
          </a:xfrm>
          <a:prstGeom prst="wedgeRectCallout">
            <a:avLst>
              <a:gd name="adj1" fmla="val 67054"/>
              <a:gd name="adj2" fmla="val -72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sz="1600" b="1" dirty="0" err="1">
                <a:solidFill>
                  <a:prstClr val="black"/>
                </a:solidFill>
              </a:rPr>
              <a:t>Mvoti</a:t>
            </a:r>
            <a:r>
              <a:rPr lang="en-ZA" sz="1600" b="1" dirty="0">
                <a:solidFill>
                  <a:prstClr val="black"/>
                </a:solidFill>
              </a:rPr>
              <a:t> River Catchment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ZA" sz="1600" dirty="0">
                <a:solidFill>
                  <a:prstClr val="black"/>
                </a:solidFill>
              </a:rPr>
              <a:t>Storage Regulation Low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ZA" sz="1600" dirty="0">
                <a:solidFill>
                  <a:prstClr val="black"/>
                </a:solidFill>
              </a:rPr>
              <a:t>River Abstractions – reduced base flows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ZA" sz="1600" dirty="0">
                <a:solidFill>
                  <a:prstClr val="black"/>
                </a:solidFill>
              </a:rPr>
              <a:t>River management – restrict u/s to maintain supply to </a:t>
            </a:r>
            <a:r>
              <a:rPr lang="en-ZA" sz="1600" dirty="0" err="1">
                <a:solidFill>
                  <a:prstClr val="black"/>
                </a:solidFill>
              </a:rPr>
              <a:t>KwaDukuza</a:t>
            </a:r>
            <a:r>
              <a:rPr lang="en-ZA" sz="1600" dirty="0">
                <a:solidFill>
                  <a:prstClr val="black"/>
                </a:solidFill>
              </a:rPr>
              <a:t> (Stanger)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ZA" sz="1600" dirty="0">
                <a:solidFill>
                  <a:prstClr val="black"/>
                </a:solidFill>
              </a:rPr>
              <a:t>Future resource development  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ZA" sz="1600" dirty="0" err="1">
                <a:solidFill>
                  <a:prstClr val="black"/>
                </a:solidFill>
              </a:rPr>
              <a:t>IsiThundu</a:t>
            </a:r>
            <a:r>
              <a:rPr lang="en-ZA" sz="1600" dirty="0">
                <a:solidFill>
                  <a:prstClr val="black"/>
                </a:solidFill>
              </a:rPr>
              <a:t> Dam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err="1">
                <a:solidFill>
                  <a:prstClr val="black"/>
                </a:solidFill>
              </a:rPr>
              <a:t>Imvutshane</a:t>
            </a:r>
            <a:r>
              <a:rPr lang="en-GB" sz="1600" dirty="0">
                <a:solidFill>
                  <a:prstClr val="black"/>
                </a:solidFill>
              </a:rPr>
              <a:t> Dam </a:t>
            </a:r>
          </a:p>
        </p:txBody>
      </p:sp>
    </p:spTree>
    <p:extLst>
      <p:ext uri="{BB962C8B-B14F-4D97-AF65-F5344CB8AC3E}">
        <p14:creationId xmlns:p14="http://schemas.microsoft.com/office/powerpoint/2010/main" val="25066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Water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Present Day Scenario defined from:</a:t>
            </a:r>
          </a:p>
          <a:p>
            <a:pPr lvl="1"/>
            <a:r>
              <a:rPr lang="en-ZA" sz="2200" dirty="0"/>
              <a:t>Water Reconciliation Strategy Study for the KwaZulu-Natal Coastal Metropolitan </a:t>
            </a:r>
            <a:r>
              <a:rPr lang="en-ZA" sz="2200" dirty="0" smtClean="0"/>
              <a:t>Areas.</a:t>
            </a:r>
          </a:p>
          <a:p>
            <a:pPr lvl="1"/>
            <a:r>
              <a:rPr lang="en-ZA" sz="2200" dirty="0"/>
              <a:t>DWA All Towns Strategies and the Water Reconciliation Strategy Study for the </a:t>
            </a:r>
            <a:r>
              <a:rPr lang="en-ZA" sz="2200" dirty="0" err="1"/>
              <a:t>Kwazulu</a:t>
            </a:r>
            <a:r>
              <a:rPr lang="en-ZA" sz="2200" dirty="0"/>
              <a:t> Natal Coastal Metropolitan </a:t>
            </a:r>
            <a:r>
              <a:rPr lang="en-ZA" sz="2200" dirty="0" smtClean="0"/>
              <a:t>Areas.</a:t>
            </a:r>
          </a:p>
          <a:p>
            <a:r>
              <a:rPr lang="en-ZA" sz="2800" dirty="0"/>
              <a:t>Ultimate </a:t>
            </a:r>
            <a:r>
              <a:rPr lang="en-ZA" sz="2800" dirty="0" smtClean="0"/>
              <a:t>Development Scenario:</a:t>
            </a:r>
          </a:p>
          <a:p>
            <a:pPr lvl="1"/>
            <a:r>
              <a:rPr lang="en-ZA" sz="2200" dirty="0"/>
              <a:t>I</a:t>
            </a:r>
            <a:r>
              <a:rPr lang="en-ZA" sz="2200" dirty="0" smtClean="0"/>
              <a:t>ncreased </a:t>
            </a:r>
            <a:r>
              <a:rPr lang="en-ZA" sz="2200" dirty="0"/>
              <a:t>water use and return flows </a:t>
            </a:r>
            <a:r>
              <a:rPr lang="en-ZA" sz="2200" dirty="0" smtClean="0"/>
              <a:t>for:</a:t>
            </a:r>
          </a:p>
          <a:p>
            <a:pPr lvl="2"/>
            <a:r>
              <a:rPr lang="en-ZA" sz="2000" dirty="0" err="1" smtClean="0"/>
              <a:t>Greytown</a:t>
            </a:r>
            <a:r>
              <a:rPr lang="en-ZA" sz="2000" dirty="0" smtClean="0"/>
              <a:t> – Long term option - groundwater abstraction, </a:t>
            </a:r>
            <a:r>
              <a:rPr lang="en-ZA" sz="2000" dirty="0" err="1" smtClean="0"/>
              <a:t>baseflow</a:t>
            </a:r>
            <a:r>
              <a:rPr lang="en-ZA" sz="2000" dirty="0" smtClean="0"/>
              <a:t> adjusted, return flows increased.</a:t>
            </a:r>
            <a:endParaRPr lang="en-ZA" sz="2000" dirty="0"/>
          </a:p>
          <a:p>
            <a:pPr lvl="2"/>
            <a:r>
              <a:rPr lang="en-ZA" sz="2000" dirty="0" err="1" smtClean="0"/>
              <a:t>KwaDukuza</a:t>
            </a:r>
            <a:r>
              <a:rPr lang="en-ZA" sz="2000" dirty="0" smtClean="0"/>
              <a:t> -  Return flows increased (u/s estuary).</a:t>
            </a:r>
          </a:p>
          <a:p>
            <a:pPr lvl="2"/>
            <a:r>
              <a:rPr lang="en-ZA" sz="2000" dirty="0" smtClean="0"/>
              <a:t>Abstraction from the proposed </a:t>
            </a:r>
            <a:r>
              <a:rPr lang="en-ZA" sz="2000" dirty="0" err="1"/>
              <a:t>Imvutshane</a:t>
            </a:r>
            <a:r>
              <a:rPr lang="en-ZA" sz="2000" dirty="0"/>
              <a:t> Dam </a:t>
            </a:r>
            <a:r>
              <a:rPr lang="en-ZA" sz="2000" dirty="0" smtClean="0"/>
              <a:t>being </a:t>
            </a:r>
            <a:r>
              <a:rPr lang="en-ZA" sz="2000" dirty="0"/>
              <a:t>planned by Umgeni </a:t>
            </a:r>
            <a:r>
              <a:rPr lang="en-ZA" sz="2000" dirty="0" smtClean="0"/>
              <a:t>Water, </a:t>
            </a:r>
            <a:r>
              <a:rPr lang="en-ZA" sz="2000" dirty="0"/>
              <a:t>supply to </a:t>
            </a:r>
            <a:r>
              <a:rPr lang="en-ZA" sz="2000" dirty="0" err="1"/>
              <a:t>Mapumulo</a:t>
            </a:r>
            <a:r>
              <a:rPr lang="en-ZA" sz="2000" dirty="0"/>
              <a:t> and </a:t>
            </a:r>
            <a:r>
              <a:rPr lang="en-ZA" sz="2000" dirty="0" err="1" smtClean="0"/>
              <a:t>Maqumbi</a:t>
            </a:r>
            <a:r>
              <a:rPr lang="en-ZA" sz="2000" dirty="0" smtClean="0"/>
              <a:t>.</a:t>
            </a:r>
          </a:p>
          <a:p>
            <a:pPr lvl="2"/>
            <a:r>
              <a:rPr lang="en-ZA" sz="2000" dirty="0" smtClean="0"/>
              <a:t>Abstractions from the proposed </a:t>
            </a:r>
            <a:r>
              <a:rPr lang="en-ZA" sz="2000" dirty="0" err="1" smtClean="0"/>
              <a:t>Isithundu</a:t>
            </a:r>
            <a:r>
              <a:rPr lang="en-ZA" sz="2000" dirty="0" smtClean="0"/>
              <a:t> </a:t>
            </a:r>
            <a:r>
              <a:rPr lang="en-ZA" sz="2000" dirty="0"/>
              <a:t>Dam </a:t>
            </a:r>
            <a:r>
              <a:rPr lang="en-ZA" sz="2000" dirty="0" smtClean="0"/>
              <a:t>for supply to North </a:t>
            </a:r>
            <a:r>
              <a:rPr lang="en-ZA" sz="2000" dirty="0"/>
              <a:t>Coast and </a:t>
            </a:r>
            <a:r>
              <a:rPr lang="en-ZA" sz="2000" dirty="0" err="1" smtClean="0"/>
              <a:t>KwaDukuza</a:t>
            </a:r>
            <a:r>
              <a:rPr lang="en-ZA" sz="2000" dirty="0" smtClean="0"/>
              <a:t> areas.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927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err="1"/>
              <a:t>Mvoti</a:t>
            </a:r>
            <a:r>
              <a:rPr lang="en-ZA" dirty="0"/>
              <a:t> River Catchment</a:t>
            </a:r>
            <a:endParaRPr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81261"/>
              </p:ext>
            </p:extLst>
          </p:nvPr>
        </p:nvGraphicFramePr>
        <p:xfrm>
          <a:off x="457200" y="950914"/>
          <a:ext cx="8440060" cy="3295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8763"/>
                <a:gridCol w="2428875"/>
                <a:gridCol w="1257300"/>
                <a:gridCol w="1443038"/>
                <a:gridCol w="1782084"/>
              </a:tblGrid>
              <a:tr h="5582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effectLst/>
                        </a:rPr>
                        <a:t>Scenarios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dirty="0" smtClean="0">
                          <a:effectLst/>
                        </a:rPr>
                        <a:t>Scenario Variables</a:t>
                      </a:r>
                      <a:endParaRPr lang="en-GB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78" marR="8478" marT="847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61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Ultimate Development </a:t>
                      </a:r>
                      <a:r>
                        <a:rPr lang="en-ZA" sz="1600" b="1" u="none" strike="noStrike" dirty="0" smtClean="0">
                          <a:effectLst/>
                        </a:rPr>
                        <a:t>Demands &amp; Return Flows (</a:t>
                      </a:r>
                      <a:r>
                        <a:rPr lang="en-ZA" sz="1600" b="1" u="none" strike="noStrike" dirty="0">
                          <a:effectLst/>
                        </a:rPr>
                        <a:t>2040)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78" marR="8478" marT="8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EWR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78" marR="8478" marT="8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err="1">
                          <a:effectLst/>
                        </a:rPr>
                        <a:t>Isithundu</a:t>
                      </a:r>
                      <a:r>
                        <a:rPr lang="en-GB" sz="1800" b="1" u="none" strike="noStrike" dirty="0">
                          <a:effectLst/>
                        </a:rPr>
                        <a:t> Dam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78" marR="8478" marT="8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err="1">
                          <a:effectLst/>
                        </a:rPr>
                        <a:t>Imvutshane</a:t>
                      </a:r>
                      <a:r>
                        <a:rPr lang="en-GB" sz="1800" b="1" u="none" strike="noStrike" dirty="0">
                          <a:effectLst/>
                        </a:rPr>
                        <a:t> Dam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78" marR="8478" marT="8478" marB="0" anchor="ctr"/>
                </a:tc>
              </a:tr>
              <a:tr h="3152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MV1 (PD)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No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No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No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No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</a:tr>
              <a:tr h="3152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MV3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No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</a:tr>
              <a:tr h="3152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MV41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REC </a:t>
                      </a:r>
                      <a:r>
                        <a:rPr lang="en-GB" sz="1600" u="none" strike="noStrike" dirty="0" smtClean="0">
                          <a:effectLst/>
                        </a:rPr>
                        <a:t>total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</a:tr>
              <a:tr h="3152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MV42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REC low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Yes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</a:tr>
              <a:tr h="3152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MV43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REC </a:t>
                      </a:r>
                      <a:r>
                        <a:rPr lang="en-GB" sz="1600" u="none" strike="noStrike" dirty="0">
                          <a:effectLst/>
                        </a:rPr>
                        <a:t>low+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Yes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371" y="4326191"/>
            <a:ext cx="865051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700" dirty="0">
                <a:solidFill>
                  <a:prstClr val="black"/>
                </a:solidFill>
              </a:rPr>
              <a:t>Notes: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Recommended Ecological Category (REC) is to maintain the Present Ecological State (PES). Therefore no reduction in current water use activities needed to achieve REC.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prstClr val="black"/>
                </a:solidFill>
              </a:rPr>
              <a:t>Imvutshane</a:t>
            </a:r>
            <a:r>
              <a:rPr lang="en-GB" sz="1600" dirty="0">
                <a:solidFill>
                  <a:prstClr val="black"/>
                </a:solidFill>
              </a:rPr>
              <a:t> Dam : </a:t>
            </a:r>
            <a:r>
              <a:rPr lang="en-ZA" sz="1700" dirty="0">
                <a:solidFill>
                  <a:prstClr val="black"/>
                </a:solidFill>
              </a:rPr>
              <a:t>Applied release recommendation in licence application from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“REC total” = Total EWR to meet REC requirements released from proposed </a:t>
            </a:r>
            <a:r>
              <a:rPr lang="en-ZA" sz="1600" dirty="0" err="1">
                <a:solidFill>
                  <a:prstClr val="black"/>
                </a:solidFill>
              </a:rPr>
              <a:t>Isithundu</a:t>
            </a:r>
            <a:r>
              <a:rPr lang="en-ZA" sz="1600" dirty="0">
                <a:solidFill>
                  <a:prstClr val="black"/>
                </a:solidFill>
              </a:rPr>
              <a:t> Dam.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prstClr val="black"/>
                </a:solidFill>
              </a:rPr>
              <a:t>“REC low”= Only release low flow component of REC.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prstClr val="black"/>
                </a:solidFill>
              </a:rPr>
              <a:t>“REC low+” = Release low flow component of REC and Total Flows for January, February and March.</a:t>
            </a:r>
            <a:endParaRPr lang="en-ZA" sz="1700" dirty="0">
              <a:solidFill>
                <a:prstClr val="black"/>
              </a:solidFill>
            </a:endParaRPr>
          </a:p>
          <a:p>
            <a:endParaRPr lang="en-GB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 smtClean="0"/>
              <a:t>Water available from future developments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20986"/>
              </p:ext>
            </p:extLst>
          </p:nvPr>
        </p:nvGraphicFramePr>
        <p:xfrm>
          <a:off x="364328" y="1136640"/>
          <a:ext cx="8386767" cy="3538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8516"/>
                <a:gridCol w="1348516"/>
                <a:gridCol w="3053690"/>
                <a:gridCol w="2636045"/>
              </a:tblGrid>
              <a:tr h="6689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Scenarios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8" marR="8478" marT="847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EWR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8" marR="8478" marT="8478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Abstraction</a:t>
                      </a:r>
                      <a:endParaRPr lang="en-GB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(million m</a:t>
                      </a:r>
                      <a:r>
                        <a:rPr lang="en-ZA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/annum)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8" marR="8478" marT="847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804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err="1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IsiThundu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Dam</a:t>
                      </a:r>
                    </a:p>
                    <a:p>
                      <a:pPr algn="ctr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(Historical Firm Yield)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8" marR="8478" marT="8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Imvutshane</a:t>
                      </a:r>
                      <a:r>
                        <a:rPr lang="en-GB" sz="18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Dam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8" marR="8478" marT="8478" marB="0" anchor="ctr"/>
                </a:tc>
              </a:tr>
              <a:tr h="3777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MV1 (PD)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8" marR="8478" marT="84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No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GB" sz="160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applicable, no development in place.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8" marR="8478" marT="847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77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MV3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8" marR="8478" marT="84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No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34.9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8" marR="8478" marT="8478" marB="0" anchor="ctr"/>
                </a:tc>
              </a:tr>
              <a:tr h="3777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MV41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8" marR="8478" marT="84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REC </a:t>
                      </a:r>
                      <a:r>
                        <a:rPr lang="en-GB" sz="1600" u="none" strike="noStrike" baseline="0" dirty="0" smtClean="0">
                          <a:effectLst/>
                        </a:rPr>
                        <a:t>total</a:t>
                      </a:r>
                      <a:endParaRPr lang="en-GB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77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MV42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8" marR="8478" marT="84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REC low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77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MV43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8" marR="8478" marT="84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REC </a:t>
                      </a:r>
                      <a:r>
                        <a:rPr lang="en-GB" sz="1600" u="none" strike="noStrike" dirty="0">
                          <a:effectLst/>
                        </a:rPr>
                        <a:t>low+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6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910"/>
            <a:ext cx="8229600" cy="783771"/>
          </a:xfrm>
        </p:spPr>
        <p:txBody>
          <a:bodyPr/>
          <a:lstStyle/>
          <a:p>
            <a:r>
              <a:rPr lang="en-ZA" dirty="0" err="1" smtClean="0"/>
              <a:t>uMkhomazi</a:t>
            </a:r>
            <a:r>
              <a:rPr lang="en-ZA" dirty="0" smtClean="0"/>
              <a:t> River Catchment</a:t>
            </a:r>
            <a:endParaRPr lang="en-ZA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042618"/>
              </p:ext>
            </p:extLst>
          </p:nvPr>
        </p:nvGraphicFramePr>
        <p:xfrm>
          <a:off x="4013200" y="3057201"/>
          <a:ext cx="1117600" cy="1619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/>
              </a:tblGrid>
              <a:tr h="80962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</a:rPr>
                        <a:t>Mzinto</a:t>
                      </a:r>
                      <a:endParaRPr lang="en-Z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</a:rPr>
                        <a:t>None </a:t>
                      </a:r>
                      <a:endParaRPr lang="en-Z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</a:rPr>
                        <a:t>EJ Smith</a:t>
                      </a:r>
                      <a:endParaRPr lang="en-ZA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 err="1">
                          <a:effectLst/>
                        </a:rPr>
                        <a:t>Sezela</a:t>
                      </a:r>
                      <a:r>
                        <a:rPr lang="en-ZA" sz="1000" u="none" strike="noStrike" dirty="0">
                          <a:effectLst/>
                        </a:rPr>
                        <a:t> Dam</a:t>
                      </a:r>
                      <a:endParaRPr lang="en-ZA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31445"/>
            <a:ext cx="2133600" cy="365125"/>
          </a:xfrm>
        </p:spPr>
        <p:txBody>
          <a:bodyPr/>
          <a:lstStyle/>
          <a:p>
            <a:pPr>
              <a:defRPr/>
            </a:pPr>
            <a:fld id="{72323DC6-9A88-4698-A4E8-44AD558C8D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76614" y="661478"/>
            <a:ext cx="7590773" cy="5945193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57200" y="3814676"/>
            <a:ext cx="3314700" cy="1723549"/>
          </a:xfrm>
          <a:prstGeom prst="wedgeRectCallout">
            <a:avLst>
              <a:gd name="adj1" fmla="val 71777"/>
              <a:gd name="adj2" fmla="val -58265"/>
            </a:avLst>
          </a:prstGeom>
          <a:solidFill>
            <a:srgbClr val="F4E04A">
              <a:alpha val="82745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sz="1600" b="1" dirty="0">
                <a:solidFill>
                  <a:prstClr val="black"/>
                </a:solidFill>
              </a:rPr>
              <a:t> </a:t>
            </a:r>
            <a:r>
              <a:rPr lang="en-ZA" sz="1600" b="1" dirty="0" err="1">
                <a:solidFill>
                  <a:prstClr val="black"/>
                </a:solidFill>
              </a:rPr>
              <a:t>uMkhomazi</a:t>
            </a:r>
            <a:r>
              <a:rPr lang="en-ZA" sz="1600" b="1" dirty="0">
                <a:solidFill>
                  <a:prstClr val="black"/>
                </a:solidFill>
              </a:rPr>
              <a:t> River</a:t>
            </a:r>
          </a:p>
          <a:p>
            <a:pPr marL="457200" indent="-457200" defTabSz="4572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ZA" sz="1600" dirty="0">
                <a:solidFill>
                  <a:prstClr val="black"/>
                </a:solidFill>
              </a:rPr>
              <a:t>Storage Regulation Low</a:t>
            </a:r>
          </a:p>
          <a:p>
            <a:pPr marL="457200" indent="-457200" defTabSz="4572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ZA" sz="1600" dirty="0">
                <a:solidFill>
                  <a:prstClr val="black"/>
                </a:solidFill>
              </a:rPr>
              <a:t>Future resource development  </a:t>
            </a:r>
            <a:r>
              <a:rPr lang="en-ZA" sz="1600" dirty="0" smtClean="0">
                <a:solidFill>
                  <a:prstClr val="black"/>
                </a:solidFill>
              </a:rPr>
              <a:t>(</a:t>
            </a:r>
            <a:r>
              <a:rPr lang="en-ZA" sz="1600" dirty="0" err="1" smtClean="0">
                <a:solidFill>
                  <a:prstClr val="black"/>
                </a:solidFill>
              </a:rPr>
              <a:t>uMkomazi</a:t>
            </a:r>
            <a:r>
              <a:rPr lang="en-ZA" sz="1600" dirty="0" smtClean="0">
                <a:solidFill>
                  <a:prstClr val="black"/>
                </a:solidFill>
              </a:rPr>
              <a:t> </a:t>
            </a:r>
            <a:r>
              <a:rPr lang="en-ZA" sz="1600" dirty="0">
                <a:solidFill>
                  <a:prstClr val="black"/>
                </a:solidFill>
              </a:rPr>
              <a:t>Water Project-Smithfield Dam, </a:t>
            </a:r>
            <a:r>
              <a:rPr lang="en-ZA" sz="1600" dirty="0" err="1">
                <a:solidFill>
                  <a:prstClr val="black"/>
                </a:solidFill>
              </a:rPr>
              <a:t>Ngwadini</a:t>
            </a:r>
            <a:r>
              <a:rPr lang="en-ZA" sz="1600" dirty="0">
                <a:solidFill>
                  <a:prstClr val="black"/>
                </a:solidFill>
              </a:rPr>
              <a:t> Off-channel storage)</a:t>
            </a:r>
          </a:p>
        </p:txBody>
      </p:sp>
    </p:spTree>
    <p:extLst>
      <p:ext uri="{BB962C8B-B14F-4D97-AF65-F5344CB8AC3E}">
        <p14:creationId xmlns:p14="http://schemas.microsoft.com/office/powerpoint/2010/main" val="41276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Water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 smtClean="0"/>
              <a:t>Present Day Scenario defined from:</a:t>
            </a:r>
          </a:p>
          <a:p>
            <a:pPr lvl="1"/>
            <a:r>
              <a:rPr lang="en-ZA" sz="2000" dirty="0" err="1"/>
              <a:t>Mkomazi</a:t>
            </a:r>
            <a:r>
              <a:rPr lang="en-ZA" sz="2000" dirty="0"/>
              <a:t> Feasibility </a:t>
            </a:r>
            <a:r>
              <a:rPr lang="en-ZA" sz="2000" dirty="0" smtClean="0"/>
              <a:t>Study (2008 development level)</a:t>
            </a:r>
            <a:endParaRPr lang="en-ZA" sz="2000" dirty="0"/>
          </a:p>
          <a:p>
            <a:pPr marL="800100" lvl="1" indent="0">
              <a:buNone/>
            </a:pPr>
            <a:r>
              <a:rPr lang="en-ZA" sz="2000" dirty="0" smtClean="0"/>
              <a:t>Revised high resolution hydrology was developed.</a:t>
            </a:r>
          </a:p>
          <a:p>
            <a:r>
              <a:rPr lang="en-ZA" sz="2400" dirty="0"/>
              <a:t>Ultimate </a:t>
            </a:r>
            <a:r>
              <a:rPr lang="en-ZA" sz="2400" dirty="0" smtClean="0"/>
              <a:t>Development Scenario:</a:t>
            </a:r>
          </a:p>
          <a:p>
            <a:pPr lvl="1"/>
            <a:r>
              <a:rPr lang="en-ZA" sz="2000" dirty="0" err="1"/>
              <a:t>Mkomazi</a:t>
            </a:r>
            <a:r>
              <a:rPr lang="en-ZA" sz="2000" dirty="0"/>
              <a:t> Feasibility </a:t>
            </a:r>
            <a:r>
              <a:rPr lang="en-ZA" sz="2000" dirty="0" smtClean="0"/>
              <a:t>Study  - 2040 scenario.</a:t>
            </a:r>
          </a:p>
          <a:p>
            <a:pPr lvl="1"/>
            <a:r>
              <a:rPr lang="en-ZA" sz="2000" dirty="0" smtClean="0">
                <a:solidFill>
                  <a:prstClr val="black"/>
                </a:solidFill>
              </a:rPr>
              <a:t>Abstractions from Smithfield and </a:t>
            </a:r>
            <a:r>
              <a:rPr lang="en-ZA" sz="2000" dirty="0" err="1">
                <a:solidFill>
                  <a:prstClr val="black"/>
                </a:solidFill>
              </a:rPr>
              <a:t>Ngwadini</a:t>
            </a:r>
            <a:r>
              <a:rPr lang="en-ZA" sz="2000" dirty="0">
                <a:solidFill>
                  <a:prstClr val="black"/>
                </a:solidFill>
              </a:rPr>
              <a:t> </a:t>
            </a:r>
            <a:r>
              <a:rPr lang="en-ZA" sz="2000" dirty="0" smtClean="0">
                <a:solidFill>
                  <a:prstClr val="black"/>
                </a:solidFill>
              </a:rPr>
              <a:t>off-channel storage dams</a:t>
            </a: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52183"/>
              </p:ext>
            </p:extLst>
          </p:nvPr>
        </p:nvGraphicFramePr>
        <p:xfrm>
          <a:off x="2304256" y="3333997"/>
          <a:ext cx="4535488" cy="293607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47514"/>
                <a:gridCol w="1093987"/>
                <a:gridCol w="1093987"/>
              </a:tblGrid>
              <a:tr h="3670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effectLst/>
                        </a:rPr>
                        <a:t>Water Use Sector</a:t>
                      </a:r>
                    </a:p>
                    <a:p>
                      <a:pPr algn="ctr" fontAlgn="ctr"/>
                      <a:r>
                        <a:rPr lang="en-GB" sz="2000" b="1" u="none" strike="noStrike" dirty="0" smtClean="0">
                          <a:effectLst/>
                        </a:rPr>
                        <a:t>(In-catchment)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Year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7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</a:rPr>
                        <a:t>2008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</a:rPr>
                        <a:t>2040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70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Afforestation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61.36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72.71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</a:tr>
              <a:tr h="3670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Invasive Alien Plants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6.37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6.37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</a:tr>
              <a:tr h="3670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Irrigation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</a:rPr>
                        <a:t>37.70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51.69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</a:tr>
              <a:tr h="3670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Stock water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2.86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3.03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/>
                </a:tc>
              </a:tr>
              <a:tr h="3670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Urban/Industrial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53.00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57.44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Total: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</a:rPr>
                        <a:t>161.29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191.24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43137" y="6270069"/>
            <a:ext cx="2599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>
                <a:solidFill>
                  <a:prstClr val="black"/>
                </a:solidFill>
              </a:rPr>
              <a:t>(Values in million m</a:t>
            </a:r>
            <a:r>
              <a:rPr lang="en-ZA" sz="1600" baseline="30000" dirty="0">
                <a:solidFill>
                  <a:prstClr val="black"/>
                </a:solidFill>
              </a:rPr>
              <a:t>3</a:t>
            </a:r>
            <a:r>
              <a:rPr lang="en-ZA" sz="1600" dirty="0">
                <a:solidFill>
                  <a:prstClr val="black"/>
                </a:solidFill>
              </a:rPr>
              <a:t>/annum)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err="1" smtClean="0"/>
              <a:t>uMkhomazi</a:t>
            </a:r>
            <a:r>
              <a:rPr lang="en-ZA" dirty="0" smtClean="0"/>
              <a:t> River </a:t>
            </a:r>
            <a:r>
              <a:rPr lang="en-ZA" sz="3200" dirty="0" smtClean="0"/>
              <a:t>(1 of 2)</a:t>
            </a:r>
            <a:endParaRPr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48961"/>
              </p:ext>
            </p:extLst>
          </p:nvPr>
        </p:nvGraphicFramePr>
        <p:xfrm>
          <a:off x="421481" y="852488"/>
          <a:ext cx="8301042" cy="3913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7"/>
                <a:gridCol w="1585913"/>
                <a:gridCol w="1107282"/>
                <a:gridCol w="914401"/>
                <a:gridCol w="1371602"/>
                <a:gridCol w="2050257"/>
              </a:tblGrid>
              <a:tr h="1610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</a:rPr>
                        <a:t>Scenarios</a:t>
                      </a:r>
                    </a:p>
                    <a:p>
                      <a:pPr algn="ctr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(MK)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Scenario Variables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53" marR="8053" marT="805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811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Ultimate Development </a:t>
                      </a:r>
                      <a:r>
                        <a:rPr lang="en-ZA" sz="1600" u="none" strike="noStrike" dirty="0" smtClean="0">
                          <a:effectLst/>
                        </a:rPr>
                        <a:t>(</a:t>
                      </a:r>
                      <a:r>
                        <a:rPr lang="en-ZA" sz="1600" u="none" strike="noStrike" dirty="0">
                          <a:effectLst/>
                        </a:rPr>
                        <a:t>2040)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53" marR="8053" marT="805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EWR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53" marR="8053" marT="805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Smithfield Dam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Ngwadini OCD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53" marR="8053" marT="8053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No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No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No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No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b"/>
                </a:tc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>
                          <a:effectLst/>
                        </a:rPr>
                        <a:t>No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>
                          <a:effectLst/>
                        </a:rPr>
                        <a:t>Yes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 </a:t>
                      </a:r>
                      <a:r>
                        <a:rPr lang="en-GB" sz="1800" u="none" strike="noStrike" dirty="0" smtClean="0">
                          <a:effectLst/>
                        </a:rPr>
                        <a:t>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REC </a:t>
                      </a:r>
                      <a:r>
                        <a:rPr lang="en-GB" sz="1800" u="none" strike="noStrike" dirty="0" smtClean="0">
                          <a:effectLst/>
                        </a:rPr>
                        <a:t>tot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(EWR 2)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>
                          <a:effectLst/>
                        </a:rPr>
                        <a:t>Yes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Yes 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REC </a:t>
                      </a:r>
                      <a:r>
                        <a:rPr lang="en-GB" sz="1800" u="none" strike="noStrike" dirty="0" smtClean="0">
                          <a:effectLst/>
                        </a:rPr>
                        <a:t>low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(EWR 2)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 </a:t>
                      </a:r>
                      <a:r>
                        <a:rPr lang="en-GB" sz="1800" u="none" strike="noStrike" dirty="0" smtClean="0">
                          <a:effectLst/>
                        </a:rPr>
                        <a:t>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 smtClean="0">
                          <a:effectLst/>
                        </a:rPr>
                        <a:t>REC </a:t>
                      </a:r>
                      <a:r>
                        <a:rPr lang="en-GB" sz="1800" u="none" strike="noStrike" dirty="0">
                          <a:effectLst/>
                        </a:rPr>
                        <a:t>low</a:t>
                      </a:r>
                      <a:r>
                        <a:rPr lang="en-GB" sz="1800" u="none" strike="noStrike" dirty="0" smtClean="0">
                          <a:effectLst/>
                        </a:rPr>
                        <a:t>+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 smtClean="0">
                          <a:effectLst/>
                        </a:rPr>
                        <a:t>(EWR 2)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 </a:t>
                      </a:r>
                      <a:r>
                        <a:rPr lang="en-GB" sz="1800" u="none" strike="noStrike" dirty="0" smtClean="0">
                          <a:effectLst/>
                        </a:rPr>
                        <a:t>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REC </a:t>
                      </a:r>
                      <a:r>
                        <a:rPr lang="en-GB" sz="1800" u="none" strike="noStrike" dirty="0" smtClean="0">
                          <a:effectLst/>
                        </a:rPr>
                        <a:t>tot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(EWR 3)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 </a:t>
                      </a:r>
                      <a:r>
                        <a:rPr lang="en-GB" sz="1800" u="none" strike="noStrike" dirty="0" smtClean="0">
                          <a:effectLst/>
                        </a:rPr>
                        <a:t>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REC </a:t>
                      </a:r>
                      <a:r>
                        <a:rPr lang="en-GB" sz="1800" u="none" strike="noStrike" dirty="0" smtClean="0">
                          <a:effectLst/>
                        </a:rPr>
                        <a:t>low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(EWR 3)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>
                          <a:effectLst/>
                        </a:rPr>
                        <a:t>Yes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 </a:t>
                      </a:r>
                      <a:r>
                        <a:rPr lang="en-GB" sz="1800" u="none" strike="noStrike" dirty="0" smtClean="0">
                          <a:effectLst/>
                        </a:rPr>
                        <a:t>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33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 smtClean="0">
                          <a:effectLst/>
                        </a:rPr>
                        <a:t>REC </a:t>
                      </a:r>
                      <a:r>
                        <a:rPr lang="en-GB" sz="1800" u="none" strike="noStrike" dirty="0">
                          <a:effectLst/>
                        </a:rPr>
                        <a:t>low</a:t>
                      </a:r>
                      <a:r>
                        <a:rPr lang="en-GB" sz="1800" u="none" strike="noStrike" dirty="0" smtClean="0">
                          <a:effectLst/>
                        </a:rPr>
                        <a:t>+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(EWR 3)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>
                          <a:effectLst/>
                        </a:rPr>
                        <a:t>Yes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 </a:t>
                      </a:r>
                      <a:r>
                        <a:rPr lang="en-GB" sz="1800" u="none" strike="noStrike" dirty="0" smtClean="0">
                          <a:effectLst/>
                        </a:rPr>
                        <a:t>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3485" y="4855151"/>
            <a:ext cx="865051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*  River abstraction to </a:t>
            </a:r>
            <a:r>
              <a:rPr lang="en-ZA" sz="1700" dirty="0" err="1">
                <a:solidFill>
                  <a:prstClr val="black"/>
                </a:solidFill>
              </a:rPr>
              <a:t>Ngwadini</a:t>
            </a:r>
            <a:r>
              <a:rPr lang="en-ZA" sz="1700" dirty="0">
                <a:solidFill>
                  <a:prstClr val="black"/>
                </a:solidFill>
              </a:rPr>
              <a:t> Dam not supported by Smithfield Dam, abstract HFY.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“(EWR 2)” = Releases made from Smithfield Dam based on EWR site 2 requirements.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“(EWR 3)” = Releases made from Smithfield Dam based on EWR site 3 requirements.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Scenario 2x, 3x and 4x, releases are made for d/s users from Smithfield Dam with 10% losses.</a:t>
            </a:r>
          </a:p>
          <a:p>
            <a:pPr marL="271463" indent="-271463">
              <a:spcAft>
                <a:spcPts val="600"/>
              </a:spcAft>
            </a:pPr>
            <a:r>
              <a:rPr lang="en-ZA" sz="1700" dirty="0">
                <a:solidFill>
                  <a:prstClr val="black"/>
                </a:solidFill>
              </a:rPr>
              <a:t>	Mainstream irrigation maintained a present reliability of supply.</a:t>
            </a:r>
          </a:p>
          <a:p>
            <a:pPr marL="271463" indent="-271463">
              <a:spcAft>
                <a:spcPts val="600"/>
              </a:spcAft>
            </a:pPr>
            <a:endParaRPr lang="en-ZA" sz="17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err="1" smtClean="0"/>
              <a:t>uMkhomazi</a:t>
            </a:r>
            <a:r>
              <a:rPr lang="en-ZA" dirty="0" smtClean="0"/>
              <a:t> River </a:t>
            </a:r>
            <a:r>
              <a:rPr lang="en-ZA" sz="3200" dirty="0" smtClean="0"/>
              <a:t>(2 of 2)</a:t>
            </a:r>
            <a:endParaRPr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32005"/>
              </p:ext>
            </p:extLst>
          </p:nvPr>
        </p:nvGraphicFramePr>
        <p:xfrm>
          <a:off x="421481" y="852488"/>
          <a:ext cx="8301038" cy="2039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7"/>
                <a:gridCol w="1585913"/>
                <a:gridCol w="1827913"/>
                <a:gridCol w="1168953"/>
                <a:gridCol w="2446672"/>
              </a:tblGrid>
              <a:tr h="1610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</a:rPr>
                        <a:t>Scenarios</a:t>
                      </a:r>
                    </a:p>
                    <a:p>
                      <a:pPr algn="ctr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(MK)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Scenario Variables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53" marR="8053" marT="805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811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Ultimate Development </a:t>
                      </a:r>
                      <a:r>
                        <a:rPr lang="en-ZA" sz="1600" u="none" strike="noStrike" dirty="0" smtClean="0">
                          <a:effectLst/>
                        </a:rPr>
                        <a:t>(</a:t>
                      </a:r>
                      <a:r>
                        <a:rPr lang="en-ZA" sz="1600" u="none" strike="noStrike" dirty="0">
                          <a:effectLst/>
                        </a:rPr>
                        <a:t>2040)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EWR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Smithfield Dam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Ngwadini OCD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53" marR="8053" marT="8053" marB="0" anchor="ctr"/>
                </a:tc>
              </a:tr>
              <a:tr h="3543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>
                          <a:effectLst/>
                        </a:rPr>
                        <a:t>No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>
                          <a:effectLst/>
                        </a:rPr>
                        <a:t>Yes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>
                          <a:effectLst/>
                        </a:rPr>
                        <a:t>Yes (with support)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</a:tr>
              <a:tr h="32213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41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REC tot (EWR </a:t>
                      </a:r>
                      <a:r>
                        <a:rPr lang="en-GB" sz="1800" u="none" strike="noStrike" dirty="0" smtClean="0">
                          <a:effectLst/>
                        </a:rPr>
                        <a:t>2)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>
                          <a:effectLst/>
                        </a:rPr>
                        <a:t>Yes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 (with support)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</a:tr>
              <a:tr h="33018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42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REC low (EWR 2)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 (with support)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0621" y="2897477"/>
            <a:ext cx="865051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700" dirty="0">
                <a:solidFill>
                  <a:prstClr val="black"/>
                </a:solidFill>
              </a:rPr>
              <a:t>Notes: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“(EWR 2)” = Releases made from Smithfield Dam based on EWR site 2 requirements.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“with support” = </a:t>
            </a:r>
            <a:r>
              <a:rPr lang="en-ZA" sz="1700" dirty="0" err="1">
                <a:solidFill>
                  <a:prstClr val="black"/>
                </a:solidFill>
              </a:rPr>
              <a:t>Ngwadini</a:t>
            </a:r>
            <a:r>
              <a:rPr lang="en-ZA" sz="1700" dirty="0">
                <a:solidFill>
                  <a:prstClr val="black"/>
                </a:solidFill>
              </a:rPr>
              <a:t> Dam supported from Smithfield Dam to supply 54.8 million m</a:t>
            </a:r>
            <a:r>
              <a:rPr lang="en-ZA" sz="1700" baseline="30000" dirty="0">
                <a:solidFill>
                  <a:prstClr val="black"/>
                </a:solidFill>
              </a:rPr>
              <a:t>3</a:t>
            </a:r>
            <a:r>
              <a:rPr lang="en-ZA" sz="1700" dirty="0">
                <a:solidFill>
                  <a:prstClr val="black"/>
                </a:solidFill>
              </a:rPr>
              <a:t>/a.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 Scenario 4x, EWR requirements maintained  in river reach d/s of offtake to </a:t>
            </a:r>
            <a:r>
              <a:rPr lang="en-ZA" sz="1700" dirty="0" err="1">
                <a:solidFill>
                  <a:prstClr val="black"/>
                </a:solidFill>
              </a:rPr>
              <a:t>Ngwadini</a:t>
            </a:r>
            <a:r>
              <a:rPr lang="en-ZA" sz="1700" dirty="0">
                <a:solidFill>
                  <a:prstClr val="black"/>
                </a:solidFill>
              </a:rPr>
              <a:t> Dam.</a:t>
            </a:r>
          </a:p>
          <a:p>
            <a:pPr>
              <a:spcAft>
                <a:spcPts val="600"/>
              </a:spcAft>
            </a:pPr>
            <a:r>
              <a:rPr lang="en-ZA" sz="1700" dirty="0">
                <a:solidFill>
                  <a:prstClr val="black"/>
                </a:solidFill>
              </a:rPr>
              <a:t>General notes: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Sappi SAICCOR is supplied with EWR releases.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All scenarios maintain a minimum flow  of 1 m</a:t>
            </a:r>
            <a:r>
              <a:rPr lang="en-ZA" sz="1700" baseline="30000" dirty="0">
                <a:solidFill>
                  <a:prstClr val="black"/>
                </a:solidFill>
              </a:rPr>
              <a:t>3</a:t>
            </a:r>
            <a:r>
              <a:rPr lang="en-ZA" sz="1700" dirty="0">
                <a:solidFill>
                  <a:prstClr val="black"/>
                </a:solidFill>
              </a:rPr>
              <a:t>/s into the estuary.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“REC total” = Total EWR to meet REC requirements released from proposed </a:t>
            </a:r>
            <a:r>
              <a:rPr lang="en-ZA" sz="1700" dirty="0" err="1">
                <a:solidFill>
                  <a:prstClr val="black"/>
                </a:solidFill>
              </a:rPr>
              <a:t>IsiThundu</a:t>
            </a:r>
            <a:r>
              <a:rPr lang="en-ZA" sz="1700" dirty="0">
                <a:solidFill>
                  <a:prstClr val="black"/>
                </a:solidFill>
              </a:rPr>
              <a:t> Dam.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“REC low”= Only release low flow component of REC.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dirty="0">
                <a:solidFill>
                  <a:prstClr val="black"/>
                </a:solidFill>
              </a:rPr>
              <a:t>“REC low+” = Release low flow component of REC and Total Flows for January, February and March.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sz="3600" dirty="0"/>
              <a:t>Water available from future developments</a:t>
            </a:r>
            <a:endParaRPr sz="36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80197"/>
              </p:ext>
            </p:extLst>
          </p:nvPr>
        </p:nvGraphicFramePr>
        <p:xfrm>
          <a:off x="314325" y="852489"/>
          <a:ext cx="8722170" cy="5858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687"/>
                <a:gridCol w="1385460"/>
                <a:gridCol w="1140440"/>
                <a:gridCol w="1152128"/>
                <a:gridCol w="1043905"/>
                <a:gridCol w="1704415"/>
                <a:gridCol w="1356135"/>
              </a:tblGrid>
              <a:tr h="327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Scenarios</a:t>
                      </a:r>
                    </a:p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(MK)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3" marR="8053" marT="8053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 smtClean="0">
                          <a:effectLst/>
                          <a:latin typeface="+mn-lt"/>
                        </a:rPr>
                        <a:t>Scenario Variables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3" marR="8053" marT="805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3" marR="8053" marT="8053" marB="0" anchor="ctr"/>
                </a:tc>
              </a:tr>
              <a:tr h="6477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  <a:latin typeface="+mn-lt"/>
                        </a:rPr>
                        <a:t>Ultimate </a:t>
                      </a:r>
                      <a:r>
                        <a:rPr lang="en-ZA" sz="1600" b="1" u="none" strike="noStrike" dirty="0" smtClean="0">
                          <a:effectLst/>
                          <a:latin typeface="+mn-lt"/>
                        </a:rPr>
                        <a:t>Development (</a:t>
                      </a:r>
                      <a:r>
                        <a:rPr lang="en-ZA" sz="1600" b="1" u="none" strike="noStrike" dirty="0">
                          <a:effectLst/>
                          <a:latin typeface="+mn-lt"/>
                        </a:rPr>
                        <a:t>2040)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3" marR="8053" marT="805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EWR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3" marR="8053" marT="805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Smithfield Dam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err="1">
                          <a:effectLst/>
                          <a:latin typeface="+mn-lt"/>
                        </a:rPr>
                        <a:t>Ngwadini</a:t>
                      </a:r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GB" sz="16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Off-Channel Dam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3" marR="8053" marT="8053" marB="0" anchor="ctr"/>
                </a:tc>
              </a:tr>
              <a:tr h="2676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No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No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</a:tr>
              <a:tr h="26769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>
                          <a:effectLst/>
                        </a:rPr>
                        <a:t>No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196.0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682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REC </a:t>
                      </a:r>
                      <a:r>
                        <a:rPr lang="en-GB" sz="1800" u="none" strike="noStrike" dirty="0" smtClean="0">
                          <a:effectLst/>
                        </a:rPr>
                        <a:t>tot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(EWR 2)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" marT="72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142.2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150.2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682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REC </a:t>
                      </a:r>
                      <a:r>
                        <a:rPr lang="en-GB" sz="1800" u="none" strike="noStrike" dirty="0" smtClean="0">
                          <a:effectLst/>
                        </a:rPr>
                        <a:t>low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(EWR 2)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" marT="72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158.6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682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 smtClean="0">
                          <a:effectLst/>
                        </a:rPr>
                        <a:t>REC </a:t>
                      </a:r>
                      <a:r>
                        <a:rPr lang="en-GB" sz="1800" u="none" strike="noStrike" dirty="0">
                          <a:effectLst/>
                        </a:rPr>
                        <a:t>low</a:t>
                      </a:r>
                      <a:r>
                        <a:rPr lang="en-GB" sz="1800" u="none" strike="noStrike" dirty="0" smtClean="0">
                          <a:effectLst/>
                        </a:rPr>
                        <a:t>+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(EWR 2)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158.6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682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REC </a:t>
                      </a:r>
                      <a:r>
                        <a:rPr lang="en-GB" sz="1800" u="none" strike="noStrike" dirty="0" smtClean="0">
                          <a:effectLst/>
                        </a:rPr>
                        <a:t>tot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(EWR 3)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" marT="72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156.1</a:t>
                      </a:r>
                    </a:p>
                  </a:txBody>
                  <a:tcPr marL="9525" marR="9525" marT="9525" marB="0" anchor="b"/>
                </a:tc>
              </a:tr>
              <a:tr h="48682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REC </a:t>
                      </a:r>
                      <a:r>
                        <a:rPr lang="en-GB" sz="1800" u="none" strike="noStrike" dirty="0" smtClean="0">
                          <a:effectLst/>
                        </a:rPr>
                        <a:t>low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(EWR 3)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" marT="72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167.6</a:t>
                      </a:r>
                    </a:p>
                  </a:txBody>
                  <a:tcPr marL="9525" marR="9525" marT="9525" marB="0" anchor="b"/>
                </a:tc>
              </a:tr>
              <a:tr h="48682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33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 smtClean="0">
                          <a:effectLst/>
                        </a:rPr>
                        <a:t>REC </a:t>
                      </a:r>
                      <a:r>
                        <a:rPr lang="en-GB" sz="1800" u="none" strike="noStrike" dirty="0">
                          <a:effectLst/>
                        </a:rPr>
                        <a:t>low</a:t>
                      </a:r>
                      <a:r>
                        <a:rPr lang="en-GB" sz="1800" u="none" strike="noStrike" dirty="0" smtClean="0">
                          <a:effectLst/>
                        </a:rPr>
                        <a:t>+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(EWR 3)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" marT="72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167.6</a:t>
                      </a:r>
                    </a:p>
                  </a:txBody>
                  <a:tcPr marL="9525" marR="9525" marT="9525" marB="0" anchor="b"/>
                </a:tc>
              </a:tr>
              <a:tr h="26769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No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142.5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197.3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682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41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REC </a:t>
                      </a:r>
                      <a:r>
                        <a:rPr lang="en-GB" sz="1800" u="none" strike="noStrike" dirty="0" smtClean="0">
                          <a:effectLst/>
                        </a:rPr>
                        <a:t>tot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(EWR 2)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138.9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682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 smtClean="0">
                          <a:effectLst/>
                        </a:rPr>
                        <a:t>42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REC </a:t>
                      </a:r>
                      <a:r>
                        <a:rPr lang="en-GB" sz="1800" u="none" strike="noStrike" dirty="0" smtClean="0">
                          <a:effectLst/>
                        </a:rPr>
                        <a:t>low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" marT="72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(EWR 2)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147.3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9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477020"/>
              </p:ext>
            </p:extLst>
          </p:nvPr>
        </p:nvGraphicFramePr>
        <p:xfrm>
          <a:off x="285750" y="819150"/>
          <a:ext cx="8606730" cy="502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498024" y="-116113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ZA" altLang="en-US" sz="4400" dirty="0" err="1" smtClean="0">
                <a:solidFill>
                  <a:prstClr val="white"/>
                </a:solidFill>
                <a:latin typeface="Calibri"/>
                <a:ea typeface="MS PGothic" pitchFamily="34" charset="-128"/>
                <a:cs typeface="ＭＳ Ｐゴシック" charset="0"/>
              </a:rPr>
              <a:t>Mvoti</a:t>
            </a:r>
            <a:r>
              <a:rPr lang="en-ZA" altLang="en-US" sz="4400" dirty="0" smtClean="0">
                <a:solidFill>
                  <a:prstClr val="white"/>
                </a:solidFill>
                <a:latin typeface="Calibri"/>
                <a:ea typeface="MS PGothic" pitchFamily="34" charset="-128"/>
                <a:cs typeface="ＭＳ Ｐゴシック" charset="0"/>
              </a:rPr>
              <a:t> Study integrated </a:t>
            </a:r>
            <a:r>
              <a:rPr lang="en-ZA" altLang="en-US" sz="4400" dirty="0">
                <a:solidFill>
                  <a:prstClr val="white"/>
                </a:solidFill>
                <a:latin typeface="Calibri"/>
                <a:ea typeface="MS PGothic" pitchFamily="34" charset="-128"/>
                <a:cs typeface="ＭＳ Ｐゴシック" charset="0"/>
              </a:rPr>
              <a:t>steps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232077-F3FA-4D9A-B13B-0D03C25F0098}" type="slidenum"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pPr/>
              <a:t>2</a:t>
            </a:fld>
            <a:endParaRPr lang="en-US" alt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5875338"/>
            <a:ext cx="8572500" cy="633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Z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 Scenario Evaluation, MC determination</a:t>
            </a:r>
            <a:endParaRPr lang="en-GB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432636" y="5965825"/>
            <a:ext cx="522288" cy="46355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476250" y="3075352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498024" y="3880882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 smtClean="0"/>
              <a:t>Ultimate Wastewater Discharge Scenarios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3600" dirty="0" smtClean="0"/>
              <a:t>Two possible options were put forward by eThekwini:	</a:t>
            </a:r>
          </a:p>
          <a:p>
            <a:pPr lvl="1"/>
            <a:r>
              <a:rPr lang="en-ZA" sz="3200" b="1" dirty="0" smtClean="0"/>
              <a:t>Scenario 21b</a:t>
            </a:r>
            <a:r>
              <a:rPr lang="en-ZA" sz="3200" dirty="0" smtClean="0"/>
              <a:t>: Discharge of 20 Ml/day into the estuary catering for future developments in the catchments</a:t>
            </a:r>
            <a:r>
              <a:rPr lang="en-ZA" sz="3200" dirty="0"/>
              <a:t> </a:t>
            </a:r>
            <a:r>
              <a:rPr lang="en-ZA" sz="3200" dirty="0" smtClean="0"/>
              <a:t>with General Standard nutrient removal. </a:t>
            </a:r>
          </a:p>
          <a:p>
            <a:pPr lvl="1"/>
            <a:r>
              <a:rPr lang="en-ZA" sz="3200" dirty="0" smtClean="0"/>
              <a:t>Additional 30 Ml/day  to be transferred from the </a:t>
            </a:r>
            <a:r>
              <a:rPr lang="en-ZA" sz="3200" dirty="0" err="1"/>
              <a:t>Kingsburgh</a:t>
            </a:r>
            <a:r>
              <a:rPr lang="en-ZA" sz="3200" dirty="0"/>
              <a:t> </a:t>
            </a:r>
            <a:r>
              <a:rPr lang="en-ZA" sz="3200" dirty="0" smtClean="0"/>
              <a:t>Works.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03070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827216" y="2251075"/>
            <a:ext cx="50895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" pitchFamily="-84" charset="0"/>
                <a:ea typeface="ＭＳ Ｐゴシック" pitchFamily="34" charset="-128"/>
              </a:rPr>
              <a:t>DWA CORPORATE IDENTITY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Presented by: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Johan Maree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Deputy Director: Media Production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latin typeface="Gill Sans Light" pitchFamily="-84" charset="0"/>
              <a:ea typeface="ＭＳ Ｐゴシック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12 December 2012</a:t>
            </a:r>
          </a:p>
        </p:txBody>
      </p:sp>
      <p:pic>
        <p:nvPicPr>
          <p:cNvPr id="13315" name="Picture 1" descr="DWS Slide 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3807" y="3369186"/>
            <a:ext cx="7747503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4000" b="1" dirty="0" smtClean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End </a:t>
            </a:r>
            <a:r>
              <a:rPr lang="en-ZA" sz="4000" b="1" dirty="0" smtClean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Overview </a:t>
            </a:r>
            <a:r>
              <a:rPr lang="en-ZA" sz="4000" b="1" dirty="0" smtClean="0">
                <a:solidFill>
                  <a:prstClr val="white"/>
                </a:solidFill>
                <a:ea typeface="MS PGothic" pitchFamily="34" charset="-128"/>
                <a:cs typeface="ＭＳ Ｐゴシック" charset="0"/>
              </a:rPr>
              <a:t>and Scenarios </a:t>
            </a:r>
          </a:p>
        </p:txBody>
      </p:sp>
    </p:spTree>
    <p:extLst>
      <p:ext uri="{BB962C8B-B14F-4D97-AF65-F5344CB8AC3E}">
        <p14:creationId xmlns:p14="http://schemas.microsoft.com/office/powerpoint/2010/main" val="23534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What are scenarios?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 sz="4000" dirty="0" smtClean="0">
                <a:effectLst/>
              </a:rPr>
              <a:t>Scenarios, in context of water resource management and planning are plausible definitions (settings) of the factors (variables) that influence the water balance and water quality in a catchment and the system as a whole</a:t>
            </a:r>
          </a:p>
        </p:txBody>
      </p:sp>
    </p:spTree>
    <p:extLst>
      <p:ext uri="{BB962C8B-B14F-4D97-AF65-F5344CB8AC3E}">
        <p14:creationId xmlns:p14="http://schemas.microsoft.com/office/powerpoint/2010/main" val="13501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smtClean="0"/>
              <a:t>What needs </a:t>
            </a:r>
            <a:r>
              <a:rPr lang="en-ZA" dirty="0" smtClean="0"/>
              <a:t>to be evaluated?</a:t>
            </a:r>
            <a:endParaRPr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ZA" sz="4000" dirty="0" smtClean="0"/>
              <a:t>Degree of the e</a:t>
            </a:r>
            <a:r>
              <a:rPr lang="en-ZA" sz="4000" dirty="0" smtClean="0">
                <a:effectLst/>
              </a:rPr>
              <a:t>cological health defined by  Ecological Categories of biophysical nodes (none-monetary)</a:t>
            </a:r>
          </a:p>
          <a:p>
            <a:pPr>
              <a:spcAft>
                <a:spcPts val="1200"/>
              </a:spcAft>
            </a:pPr>
            <a:r>
              <a:rPr lang="en-ZA" sz="4000" dirty="0" smtClean="0"/>
              <a:t>Ecosystem Services (</a:t>
            </a:r>
            <a:r>
              <a:rPr lang="en-ZA" sz="4000" dirty="0"/>
              <a:t>none-monetary</a:t>
            </a:r>
            <a:r>
              <a:rPr lang="en-ZA" sz="40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ZA" sz="4000" dirty="0" smtClean="0">
                <a:effectLst/>
              </a:rPr>
              <a:t> Socio-Economic implications </a:t>
            </a:r>
          </a:p>
          <a:p>
            <a:pPr lvl="1">
              <a:spcAft>
                <a:spcPts val="1200"/>
              </a:spcAft>
            </a:pPr>
            <a:r>
              <a:rPr lang="en-ZA" dirty="0" smtClean="0"/>
              <a:t>M</a:t>
            </a:r>
            <a:r>
              <a:rPr lang="en-ZA" dirty="0" smtClean="0">
                <a:effectLst/>
              </a:rPr>
              <a:t>onetary (GDP) and non-monetary (job count)</a:t>
            </a:r>
          </a:p>
        </p:txBody>
      </p:sp>
    </p:spTree>
    <p:extLst>
      <p:ext uri="{BB962C8B-B14F-4D97-AF65-F5344CB8AC3E}">
        <p14:creationId xmlns:p14="http://schemas.microsoft.com/office/powerpoint/2010/main" val="3492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How is it rated</a:t>
            </a:r>
            <a:r>
              <a:rPr lang="en-ZA" dirty="0" smtClean="0"/>
              <a:t>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6653"/>
            <a:ext cx="8229600" cy="5247389"/>
          </a:xfrm>
        </p:spPr>
        <p:txBody>
          <a:bodyPr/>
          <a:lstStyle/>
          <a:p>
            <a:r>
              <a:rPr lang="en-ZA" sz="3000" dirty="0" smtClean="0"/>
              <a:t>Ecological consequences are rated according to the degree that the Recommended Ecological Category is met. (REC is the top of the scale.)</a:t>
            </a:r>
          </a:p>
          <a:p>
            <a:r>
              <a:rPr lang="en-ZA" sz="3000" dirty="0" smtClean="0"/>
              <a:t>Ecosystem Services, present state is “1.0” with relative rating for scenarios.</a:t>
            </a:r>
          </a:p>
          <a:p>
            <a:r>
              <a:rPr lang="en-ZA" sz="3000" dirty="0" smtClean="0"/>
              <a:t>Economic Indicator, in general GDP or other relevant comparative monitory indicator.</a:t>
            </a:r>
          </a:p>
          <a:p>
            <a:r>
              <a:rPr lang="en-ZA" sz="3000" dirty="0" smtClean="0"/>
              <a:t>Employment, number of jobs as affected by scenario.</a:t>
            </a:r>
          </a:p>
          <a:p>
            <a:r>
              <a:rPr lang="en-ZA" sz="3000" dirty="0" smtClean="0"/>
              <a:t>Integrated rank, weighted scores of above 4 variables – two methods of ranking.</a:t>
            </a:r>
          </a:p>
        </p:txBody>
      </p:sp>
    </p:spTree>
    <p:extLst>
      <p:ext uri="{BB962C8B-B14F-4D97-AF65-F5344CB8AC3E}">
        <p14:creationId xmlns:p14="http://schemas.microsoft.com/office/powerpoint/2010/main" val="21348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What are scenarios</a:t>
            </a:r>
            <a:r>
              <a:rPr lang="en-ZA" dirty="0" smtClean="0"/>
              <a:t> used for</a:t>
            </a:r>
            <a:r>
              <a:rPr dirty="0" smtClean="0"/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>
              <a:spcAft>
                <a:spcPts val="1800"/>
              </a:spcAft>
            </a:pPr>
            <a:r>
              <a:rPr lang="en-ZA" sz="4000" dirty="0" smtClean="0"/>
              <a:t>Different levels of water use and protection are evaluated with the aim to find a preferred balanced scenario.</a:t>
            </a:r>
          </a:p>
          <a:p>
            <a:pPr>
              <a:spcAft>
                <a:spcPts val="1800"/>
              </a:spcAft>
            </a:pPr>
            <a:r>
              <a:rPr lang="en-ZA" sz="4000" dirty="0" smtClean="0"/>
              <a:t>Water Resource Classification is the process to evaluate and recommend what that balance scenario entails.</a:t>
            </a:r>
            <a:endParaRPr lang="en-ZA" sz="4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83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Why Multi-Criteria Analysis</a:t>
            </a:r>
            <a:r>
              <a:rPr dirty="0" smtClean="0"/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 sz="4000" dirty="0" smtClean="0">
                <a:effectLst/>
              </a:rPr>
              <a:t>Method to compare alternatives where the outcomes (consequences) are in different numerical terms.</a:t>
            </a:r>
          </a:p>
          <a:p>
            <a:r>
              <a:rPr lang="en-ZA" sz="4000" dirty="0" smtClean="0"/>
              <a:t>Ecological consequences is a relative rating while economy is in monetary terms and employment in numbers. </a:t>
            </a:r>
          </a:p>
          <a:p>
            <a:r>
              <a:rPr lang="en-ZA" sz="4000" dirty="0" smtClean="0">
                <a:effectLst/>
              </a:rPr>
              <a:t>Multi-Criteria Analysis is appropriate in these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3022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8631"/>
            <a:ext cx="9144000" cy="623388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317" y="1498789"/>
            <a:ext cx="3277136" cy="1485019"/>
            <a:chOff x="312317" y="1498789"/>
            <a:chExt cx="3277136" cy="1485019"/>
          </a:xfrm>
        </p:grpSpPr>
        <p:sp>
          <p:nvSpPr>
            <p:cNvPr id="4" name="Freeform 3"/>
            <p:cNvSpPr/>
            <p:nvPr/>
          </p:nvSpPr>
          <p:spPr>
            <a:xfrm>
              <a:off x="1845171" y="2002517"/>
              <a:ext cx="1162855" cy="2767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8567"/>
                  </a:lnTo>
                  <a:lnTo>
                    <a:pt x="1162855" y="188567"/>
                  </a:lnTo>
                  <a:lnTo>
                    <a:pt x="1162855" y="276706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1799451" y="2002517"/>
              <a:ext cx="91440" cy="2767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7670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682316" y="2002517"/>
              <a:ext cx="1162855" cy="2767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62855" y="0"/>
                  </a:moveTo>
                  <a:lnTo>
                    <a:pt x="1162855" y="188567"/>
                  </a:lnTo>
                  <a:lnTo>
                    <a:pt x="0" y="188567"/>
                  </a:lnTo>
                  <a:lnTo>
                    <a:pt x="0" y="276706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328138" y="1498789"/>
              <a:ext cx="1098460" cy="604156"/>
            </a:xfrm>
            <a:custGeom>
              <a:avLst/>
              <a:gdLst>
                <a:gd name="connsiteX0" fmla="*/ 0 w 951426"/>
                <a:gd name="connsiteY0" fmla="*/ 60416 h 604156"/>
                <a:gd name="connsiteX1" fmla="*/ 60416 w 951426"/>
                <a:gd name="connsiteY1" fmla="*/ 0 h 604156"/>
                <a:gd name="connsiteX2" fmla="*/ 891010 w 951426"/>
                <a:gd name="connsiteY2" fmla="*/ 0 h 604156"/>
                <a:gd name="connsiteX3" fmla="*/ 951426 w 951426"/>
                <a:gd name="connsiteY3" fmla="*/ 60416 h 604156"/>
                <a:gd name="connsiteX4" fmla="*/ 951426 w 951426"/>
                <a:gd name="connsiteY4" fmla="*/ 543740 h 604156"/>
                <a:gd name="connsiteX5" fmla="*/ 891010 w 951426"/>
                <a:gd name="connsiteY5" fmla="*/ 604156 h 604156"/>
                <a:gd name="connsiteX6" fmla="*/ 60416 w 951426"/>
                <a:gd name="connsiteY6" fmla="*/ 604156 h 604156"/>
                <a:gd name="connsiteX7" fmla="*/ 0 w 951426"/>
                <a:gd name="connsiteY7" fmla="*/ 543740 h 604156"/>
                <a:gd name="connsiteX8" fmla="*/ 0 w 951426"/>
                <a:gd name="connsiteY8" fmla="*/ 60416 h 60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1426" h="604156">
                  <a:moveTo>
                    <a:pt x="0" y="60416"/>
                  </a:moveTo>
                  <a:cubicBezTo>
                    <a:pt x="0" y="27049"/>
                    <a:pt x="27049" y="0"/>
                    <a:pt x="60416" y="0"/>
                  </a:cubicBezTo>
                  <a:lnTo>
                    <a:pt x="891010" y="0"/>
                  </a:lnTo>
                  <a:cubicBezTo>
                    <a:pt x="924377" y="0"/>
                    <a:pt x="951426" y="27049"/>
                    <a:pt x="951426" y="60416"/>
                  </a:cubicBezTo>
                  <a:lnTo>
                    <a:pt x="951426" y="543740"/>
                  </a:lnTo>
                  <a:cubicBezTo>
                    <a:pt x="951426" y="577107"/>
                    <a:pt x="924377" y="604156"/>
                    <a:pt x="891010" y="604156"/>
                  </a:cubicBezTo>
                  <a:lnTo>
                    <a:pt x="60416" y="604156"/>
                  </a:lnTo>
                  <a:cubicBezTo>
                    <a:pt x="27049" y="604156"/>
                    <a:pt x="0" y="577107"/>
                    <a:pt x="0" y="543740"/>
                  </a:cubicBezTo>
                  <a:lnTo>
                    <a:pt x="0" y="60416"/>
                  </a:lnTo>
                  <a:close/>
                </a:path>
              </a:pathLst>
            </a:custGeom>
            <a:solidFill>
              <a:srgbClr val="00B05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415" tIns="63415" rIns="63415" bIns="6341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Ecology</a:t>
              </a:r>
              <a:endParaRPr lang="en-GB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2317" y="2379652"/>
              <a:ext cx="951426" cy="604156"/>
            </a:xfrm>
            <a:custGeom>
              <a:avLst/>
              <a:gdLst>
                <a:gd name="connsiteX0" fmla="*/ 0 w 951426"/>
                <a:gd name="connsiteY0" fmla="*/ 60416 h 604156"/>
                <a:gd name="connsiteX1" fmla="*/ 60416 w 951426"/>
                <a:gd name="connsiteY1" fmla="*/ 0 h 604156"/>
                <a:gd name="connsiteX2" fmla="*/ 891010 w 951426"/>
                <a:gd name="connsiteY2" fmla="*/ 0 h 604156"/>
                <a:gd name="connsiteX3" fmla="*/ 951426 w 951426"/>
                <a:gd name="connsiteY3" fmla="*/ 60416 h 604156"/>
                <a:gd name="connsiteX4" fmla="*/ 951426 w 951426"/>
                <a:gd name="connsiteY4" fmla="*/ 543740 h 604156"/>
                <a:gd name="connsiteX5" fmla="*/ 891010 w 951426"/>
                <a:gd name="connsiteY5" fmla="*/ 604156 h 604156"/>
                <a:gd name="connsiteX6" fmla="*/ 60416 w 951426"/>
                <a:gd name="connsiteY6" fmla="*/ 604156 h 604156"/>
                <a:gd name="connsiteX7" fmla="*/ 0 w 951426"/>
                <a:gd name="connsiteY7" fmla="*/ 543740 h 604156"/>
                <a:gd name="connsiteX8" fmla="*/ 0 w 951426"/>
                <a:gd name="connsiteY8" fmla="*/ 60416 h 60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1426" h="604156">
                  <a:moveTo>
                    <a:pt x="0" y="60416"/>
                  </a:moveTo>
                  <a:cubicBezTo>
                    <a:pt x="0" y="27049"/>
                    <a:pt x="27049" y="0"/>
                    <a:pt x="60416" y="0"/>
                  </a:cubicBezTo>
                  <a:lnTo>
                    <a:pt x="891010" y="0"/>
                  </a:lnTo>
                  <a:cubicBezTo>
                    <a:pt x="924377" y="0"/>
                    <a:pt x="951426" y="27049"/>
                    <a:pt x="951426" y="60416"/>
                  </a:cubicBezTo>
                  <a:lnTo>
                    <a:pt x="951426" y="543740"/>
                  </a:lnTo>
                  <a:cubicBezTo>
                    <a:pt x="951426" y="577107"/>
                    <a:pt x="924377" y="604156"/>
                    <a:pt x="891010" y="604156"/>
                  </a:cubicBezTo>
                  <a:lnTo>
                    <a:pt x="60416" y="604156"/>
                  </a:lnTo>
                  <a:cubicBezTo>
                    <a:pt x="27049" y="604156"/>
                    <a:pt x="0" y="577107"/>
                    <a:pt x="0" y="543740"/>
                  </a:cubicBezTo>
                  <a:lnTo>
                    <a:pt x="0" y="60416"/>
                  </a:lnTo>
                  <a:close/>
                </a:path>
              </a:pathLst>
            </a:custGeom>
            <a:solidFill>
              <a:srgbClr val="00B05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415" tIns="63415" rIns="63415" bIns="6341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Fish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Geom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69458" y="2379652"/>
              <a:ext cx="1170544" cy="604156"/>
            </a:xfrm>
            <a:custGeom>
              <a:avLst/>
              <a:gdLst>
                <a:gd name="connsiteX0" fmla="*/ 0 w 951426"/>
                <a:gd name="connsiteY0" fmla="*/ 60416 h 604156"/>
                <a:gd name="connsiteX1" fmla="*/ 60416 w 951426"/>
                <a:gd name="connsiteY1" fmla="*/ 0 h 604156"/>
                <a:gd name="connsiteX2" fmla="*/ 891010 w 951426"/>
                <a:gd name="connsiteY2" fmla="*/ 0 h 604156"/>
                <a:gd name="connsiteX3" fmla="*/ 951426 w 951426"/>
                <a:gd name="connsiteY3" fmla="*/ 60416 h 604156"/>
                <a:gd name="connsiteX4" fmla="*/ 951426 w 951426"/>
                <a:gd name="connsiteY4" fmla="*/ 543740 h 604156"/>
                <a:gd name="connsiteX5" fmla="*/ 891010 w 951426"/>
                <a:gd name="connsiteY5" fmla="*/ 604156 h 604156"/>
                <a:gd name="connsiteX6" fmla="*/ 60416 w 951426"/>
                <a:gd name="connsiteY6" fmla="*/ 604156 h 604156"/>
                <a:gd name="connsiteX7" fmla="*/ 0 w 951426"/>
                <a:gd name="connsiteY7" fmla="*/ 543740 h 604156"/>
                <a:gd name="connsiteX8" fmla="*/ 0 w 951426"/>
                <a:gd name="connsiteY8" fmla="*/ 60416 h 60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1426" h="604156">
                  <a:moveTo>
                    <a:pt x="0" y="60416"/>
                  </a:moveTo>
                  <a:cubicBezTo>
                    <a:pt x="0" y="27049"/>
                    <a:pt x="27049" y="0"/>
                    <a:pt x="60416" y="0"/>
                  </a:cubicBezTo>
                  <a:lnTo>
                    <a:pt x="891010" y="0"/>
                  </a:lnTo>
                  <a:cubicBezTo>
                    <a:pt x="924377" y="0"/>
                    <a:pt x="951426" y="27049"/>
                    <a:pt x="951426" y="60416"/>
                  </a:cubicBezTo>
                  <a:lnTo>
                    <a:pt x="951426" y="543740"/>
                  </a:lnTo>
                  <a:cubicBezTo>
                    <a:pt x="951426" y="577107"/>
                    <a:pt x="924377" y="604156"/>
                    <a:pt x="891010" y="604156"/>
                  </a:cubicBezTo>
                  <a:lnTo>
                    <a:pt x="60416" y="604156"/>
                  </a:lnTo>
                  <a:cubicBezTo>
                    <a:pt x="27049" y="604156"/>
                    <a:pt x="0" y="577107"/>
                    <a:pt x="0" y="543740"/>
                  </a:cubicBezTo>
                  <a:lnTo>
                    <a:pt x="0" y="60416"/>
                  </a:lnTo>
                  <a:close/>
                </a:path>
              </a:pathLst>
            </a:custGeom>
            <a:solidFill>
              <a:srgbClr val="00B05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415" tIns="63415" rIns="63415" bIns="6341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Inverts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Phys</a:t>
              </a:r>
              <a:r>
                <a:rPr lang="en-ZA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, </a:t>
              </a:r>
              <a:r>
                <a:rPr lang="en-ZA" sz="1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Chem</a:t>
              </a:r>
              <a:endParaRPr lang="en-GB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38027" y="2379652"/>
              <a:ext cx="951426" cy="604156"/>
            </a:xfrm>
            <a:custGeom>
              <a:avLst/>
              <a:gdLst>
                <a:gd name="connsiteX0" fmla="*/ 0 w 951426"/>
                <a:gd name="connsiteY0" fmla="*/ 60416 h 604156"/>
                <a:gd name="connsiteX1" fmla="*/ 60416 w 951426"/>
                <a:gd name="connsiteY1" fmla="*/ 0 h 604156"/>
                <a:gd name="connsiteX2" fmla="*/ 891010 w 951426"/>
                <a:gd name="connsiteY2" fmla="*/ 0 h 604156"/>
                <a:gd name="connsiteX3" fmla="*/ 951426 w 951426"/>
                <a:gd name="connsiteY3" fmla="*/ 60416 h 604156"/>
                <a:gd name="connsiteX4" fmla="*/ 951426 w 951426"/>
                <a:gd name="connsiteY4" fmla="*/ 543740 h 604156"/>
                <a:gd name="connsiteX5" fmla="*/ 891010 w 951426"/>
                <a:gd name="connsiteY5" fmla="*/ 604156 h 604156"/>
                <a:gd name="connsiteX6" fmla="*/ 60416 w 951426"/>
                <a:gd name="connsiteY6" fmla="*/ 604156 h 604156"/>
                <a:gd name="connsiteX7" fmla="*/ 0 w 951426"/>
                <a:gd name="connsiteY7" fmla="*/ 543740 h 604156"/>
                <a:gd name="connsiteX8" fmla="*/ 0 w 951426"/>
                <a:gd name="connsiteY8" fmla="*/ 60416 h 60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1426" h="604156">
                  <a:moveTo>
                    <a:pt x="0" y="60416"/>
                  </a:moveTo>
                  <a:cubicBezTo>
                    <a:pt x="0" y="27049"/>
                    <a:pt x="27049" y="0"/>
                    <a:pt x="60416" y="0"/>
                  </a:cubicBezTo>
                  <a:lnTo>
                    <a:pt x="891010" y="0"/>
                  </a:lnTo>
                  <a:cubicBezTo>
                    <a:pt x="924377" y="0"/>
                    <a:pt x="951426" y="27049"/>
                    <a:pt x="951426" y="60416"/>
                  </a:cubicBezTo>
                  <a:lnTo>
                    <a:pt x="951426" y="543740"/>
                  </a:lnTo>
                  <a:cubicBezTo>
                    <a:pt x="951426" y="577107"/>
                    <a:pt x="924377" y="604156"/>
                    <a:pt x="891010" y="604156"/>
                  </a:cubicBezTo>
                  <a:lnTo>
                    <a:pt x="60416" y="604156"/>
                  </a:lnTo>
                  <a:cubicBezTo>
                    <a:pt x="27049" y="604156"/>
                    <a:pt x="0" y="577107"/>
                    <a:pt x="0" y="543740"/>
                  </a:cubicBezTo>
                  <a:lnTo>
                    <a:pt x="0" y="60416"/>
                  </a:lnTo>
                  <a:close/>
                </a:path>
              </a:pathLst>
            </a:custGeom>
            <a:solidFill>
              <a:srgbClr val="00B05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415" tIns="63415" rIns="63415" bIns="6341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Rip veg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1909566" y="5567369"/>
            <a:ext cx="1162855" cy="2767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8567"/>
                </a:lnTo>
                <a:lnTo>
                  <a:pt x="1162855" y="188567"/>
                </a:lnTo>
                <a:lnTo>
                  <a:pt x="1162855" y="276706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>
            <a:off x="1863846" y="5567369"/>
            <a:ext cx="91440" cy="2767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76706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31"/>
          <p:cNvSpPr/>
          <p:nvPr/>
        </p:nvSpPr>
        <p:spPr>
          <a:xfrm>
            <a:off x="746711" y="5567369"/>
            <a:ext cx="1162855" cy="2767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62855" y="0"/>
                </a:moveTo>
                <a:lnTo>
                  <a:pt x="1162855" y="188567"/>
                </a:lnTo>
                <a:lnTo>
                  <a:pt x="0" y="188567"/>
                </a:lnTo>
                <a:lnTo>
                  <a:pt x="0" y="276706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 35"/>
          <p:cNvSpPr/>
          <p:nvPr/>
        </p:nvSpPr>
        <p:spPr>
          <a:xfrm>
            <a:off x="1328138" y="5063641"/>
            <a:ext cx="1162855" cy="604156"/>
          </a:xfrm>
          <a:custGeom>
            <a:avLst/>
            <a:gdLst>
              <a:gd name="connsiteX0" fmla="*/ 0 w 951426"/>
              <a:gd name="connsiteY0" fmla="*/ 60416 h 604156"/>
              <a:gd name="connsiteX1" fmla="*/ 60416 w 951426"/>
              <a:gd name="connsiteY1" fmla="*/ 0 h 604156"/>
              <a:gd name="connsiteX2" fmla="*/ 891010 w 951426"/>
              <a:gd name="connsiteY2" fmla="*/ 0 h 604156"/>
              <a:gd name="connsiteX3" fmla="*/ 951426 w 951426"/>
              <a:gd name="connsiteY3" fmla="*/ 60416 h 604156"/>
              <a:gd name="connsiteX4" fmla="*/ 951426 w 951426"/>
              <a:gd name="connsiteY4" fmla="*/ 543740 h 604156"/>
              <a:gd name="connsiteX5" fmla="*/ 891010 w 951426"/>
              <a:gd name="connsiteY5" fmla="*/ 604156 h 604156"/>
              <a:gd name="connsiteX6" fmla="*/ 60416 w 951426"/>
              <a:gd name="connsiteY6" fmla="*/ 604156 h 604156"/>
              <a:gd name="connsiteX7" fmla="*/ 0 w 951426"/>
              <a:gd name="connsiteY7" fmla="*/ 543740 h 604156"/>
              <a:gd name="connsiteX8" fmla="*/ 0 w 951426"/>
              <a:gd name="connsiteY8" fmla="*/ 60416 h 6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426" h="604156">
                <a:moveTo>
                  <a:pt x="0" y="60416"/>
                </a:moveTo>
                <a:cubicBezTo>
                  <a:pt x="0" y="27049"/>
                  <a:pt x="27049" y="0"/>
                  <a:pt x="60416" y="0"/>
                </a:cubicBezTo>
                <a:lnTo>
                  <a:pt x="891010" y="0"/>
                </a:lnTo>
                <a:cubicBezTo>
                  <a:pt x="924377" y="0"/>
                  <a:pt x="951426" y="27049"/>
                  <a:pt x="951426" y="60416"/>
                </a:cubicBezTo>
                <a:lnTo>
                  <a:pt x="951426" y="543740"/>
                </a:lnTo>
                <a:cubicBezTo>
                  <a:pt x="951426" y="577107"/>
                  <a:pt x="924377" y="604156"/>
                  <a:pt x="891010" y="604156"/>
                </a:cubicBezTo>
                <a:lnTo>
                  <a:pt x="60416" y="604156"/>
                </a:lnTo>
                <a:cubicBezTo>
                  <a:pt x="27049" y="604156"/>
                  <a:pt x="0" y="577107"/>
                  <a:pt x="0" y="543740"/>
                </a:cubicBezTo>
                <a:lnTo>
                  <a:pt x="0" y="60416"/>
                </a:lnTo>
                <a:close/>
              </a:path>
            </a:pathLst>
          </a:custGeom>
          <a:solidFill>
            <a:schemeClr val="accent6">
              <a:lumMod val="75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Economy</a:t>
            </a:r>
            <a:endParaRPr lang="en-GB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76712" y="5944504"/>
            <a:ext cx="951426" cy="604156"/>
          </a:xfrm>
          <a:custGeom>
            <a:avLst/>
            <a:gdLst>
              <a:gd name="connsiteX0" fmla="*/ 0 w 951426"/>
              <a:gd name="connsiteY0" fmla="*/ 60416 h 604156"/>
              <a:gd name="connsiteX1" fmla="*/ 60416 w 951426"/>
              <a:gd name="connsiteY1" fmla="*/ 0 h 604156"/>
              <a:gd name="connsiteX2" fmla="*/ 891010 w 951426"/>
              <a:gd name="connsiteY2" fmla="*/ 0 h 604156"/>
              <a:gd name="connsiteX3" fmla="*/ 951426 w 951426"/>
              <a:gd name="connsiteY3" fmla="*/ 60416 h 604156"/>
              <a:gd name="connsiteX4" fmla="*/ 951426 w 951426"/>
              <a:gd name="connsiteY4" fmla="*/ 543740 h 604156"/>
              <a:gd name="connsiteX5" fmla="*/ 891010 w 951426"/>
              <a:gd name="connsiteY5" fmla="*/ 604156 h 604156"/>
              <a:gd name="connsiteX6" fmla="*/ 60416 w 951426"/>
              <a:gd name="connsiteY6" fmla="*/ 604156 h 604156"/>
              <a:gd name="connsiteX7" fmla="*/ 0 w 951426"/>
              <a:gd name="connsiteY7" fmla="*/ 543740 h 604156"/>
              <a:gd name="connsiteX8" fmla="*/ 0 w 951426"/>
              <a:gd name="connsiteY8" fmla="*/ 60416 h 6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426" h="604156">
                <a:moveTo>
                  <a:pt x="0" y="60416"/>
                </a:moveTo>
                <a:cubicBezTo>
                  <a:pt x="0" y="27049"/>
                  <a:pt x="27049" y="0"/>
                  <a:pt x="60416" y="0"/>
                </a:cubicBezTo>
                <a:lnTo>
                  <a:pt x="891010" y="0"/>
                </a:lnTo>
                <a:cubicBezTo>
                  <a:pt x="924377" y="0"/>
                  <a:pt x="951426" y="27049"/>
                  <a:pt x="951426" y="60416"/>
                </a:cubicBezTo>
                <a:lnTo>
                  <a:pt x="951426" y="543740"/>
                </a:lnTo>
                <a:cubicBezTo>
                  <a:pt x="951426" y="577107"/>
                  <a:pt x="924377" y="604156"/>
                  <a:pt x="891010" y="604156"/>
                </a:cubicBezTo>
                <a:lnTo>
                  <a:pt x="60416" y="604156"/>
                </a:lnTo>
                <a:cubicBezTo>
                  <a:pt x="27049" y="604156"/>
                  <a:pt x="0" y="577107"/>
                  <a:pt x="0" y="543740"/>
                </a:cubicBezTo>
                <a:lnTo>
                  <a:pt x="0" y="60416"/>
                </a:lnTo>
                <a:close/>
              </a:path>
            </a:pathLst>
          </a:custGeom>
          <a:solidFill>
            <a:schemeClr val="accent6">
              <a:lumMod val="75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415" tIns="63415" rIns="63415" bIns="6341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GDP</a:t>
            </a:r>
            <a:endParaRPr lang="en-GB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539567" y="5944504"/>
            <a:ext cx="951426" cy="604156"/>
          </a:xfrm>
          <a:custGeom>
            <a:avLst/>
            <a:gdLst>
              <a:gd name="connsiteX0" fmla="*/ 0 w 951426"/>
              <a:gd name="connsiteY0" fmla="*/ 60416 h 604156"/>
              <a:gd name="connsiteX1" fmla="*/ 60416 w 951426"/>
              <a:gd name="connsiteY1" fmla="*/ 0 h 604156"/>
              <a:gd name="connsiteX2" fmla="*/ 891010 w 951426"/>
              <a:gd name="connsiteY2" fmla="*/ 0 h 604156"/>
              <a:gd name="connsiteX3" fmla="*/ 951426 w 951426"/>
              <a:gd name="connsiteY3" fmla="*/ 60416 h 604156"/>
              <a:gd name="connsiteX4" fmla="*/ 951426 w 951426"/>
              <a:gd name="connsiteY4" fmla="*/ 543740 h 604156"/>
              <a:gd name="connsiteX5" fmla="*/ 891010 w 951426"/>
              <a:gd name="connsiteY5" fmla="*/ 604156 h 604156"/>
              <a:gd name="connsiteX6" fmla="*/ 60416 w 951426"/>
              <a:gd name="connsiteY6" fmla="*/ 604156 h 604156"/>
              <a:gd name="connsiteX7" fmla="*/ 0 w 951426"/>
              <a:gd name="connsiteY7" fmla="*/ 543740 h 604156"/>
              <a:gd name="connsiteX8" fmla="*/ 0 w 951426"/>
              <a:gd name="connsiteY8" fmla="*/ 60416 h 6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426" h="604156">
                <a:moveTo>
                  <a:pt x="0" y="60416"/>
                </a:moveTo>
                <a:cubicBezTo>
                  <a:pt x="0" y="27049"/>
                  <a:pt x="27049" y="0"/>
                  <a:pt x="60416" y="0"/>
                </a:cubicBezTo>
                <a:lnTo>
                  <a:pt x="891010" y="0"/>
                </a:lnTo>
                <a:cubicBezTo>
                  <a:pt x="924377" y="0"/>
                  <a:pt x="951426" y="27049"/>
                  <a:pt x="951426" y="60416"/>
                </a:cubicBezTo>
                <a:lnTo>
                  <a:pt x="951426" y="543740"/>
                </a:lnTo>
                <a:cubicBezTo>
                  <a:pt x="951426" y="577107"/>
                  <a:pt x="924377" y="604156"/>
                  <a:pt x="891010" y="604156"/>
                </a:cubicBezTo>
                <a:lnTo>
                  <a:pt x="60416" y="604156"/>
                </a:lnTo>
                <a:cubicBezTo>
                  <a:pt x="27049" y="604156"/>
                  <a:pt x="0" y="577107"/>
                  <a:pt x="0" y="543740"/>
                </a:cubicBezTo>
                <a:lnTo>
                  <a:pt x="0" y="60416"/>
                </a:lnTo>
                <a:close/>
              </a:path>
            </a:pathLst>
          </a:custGeom>
          <a:solidFill>
            <a:schemeClr val="accent6">
              <a:lumMod val="75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415" tIns="63415" rIns="63415" bIns="6341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Jobs</a:t>
            </a:r>
            <a:endParaRPr lang="en-GB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702422" y="5944504"/>
            <a:ext cx="951426" cy="604156"/>
          </a:xfrm>
          <a:custGeom>
            <a:avLst/>
            <a:gdLst>
              <a:gd name="connsiteX0" fmla="*/ 0 w 951426"/>
              <a:gd name="connsiteY0" fmla="*/ 60416 h 604156"/>
              <a:gd name="connsiteX1" fmla="*/ 60416 w 951426"/>
              <a:gd name="connsiteY1" fmla="*/ 0 h 604156"/>
              <a:gd name="connsiteX2" fmla="*/ 891010 w 951426"/>
              <a:gd name="connsiteY2" fmla="*/ 0 h 604156"/>
              <a:gd name="connsiteX3" fmla="*/ 951426 w 951426"/>
              <a:gd name="connsiteY3" fmla="*/ 60416 h 604156"/>
              <a:gd name="connsiteX4" fmla="*/ 951426 w 951426"/>
              <a:gd name="connsiteY4" fmla="*/ 543740 h 604156"/>
              <a:gd name="connsiteX5" fmla="*/ 891010 w 951426"/>
              <a:gd name="connsiteY5" fmla="*/ 604156 h 604156"/>
              <a:gd name="connsiteX6" fmla="*/ 60416 w 951426"/>
              <a:gd name="connsiteY6" fmla="*/ 604156 h 604156"/>
              <a:gd name="connsiteX7" fmla="*/ 0 w 951426"/>
              <a:gd name="connsiteY7" fmla="*/ 543740 h 604156"/>
              <a:gd name="connsiteX8" fmla="*/ 0 w 951426"/>
              <a:gd name="connsiteY8" fmla="*/ 60416 h 6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426" h="604156">
                <a:moveTo>
                  <a:pt x="0" y="60416"/>
                </a:moveTo>
                <a:cubicBezTo>
                  <a:pt x="0" y="27049"/>
                  <a:pt x="27049" y="0"/>
                  <a:pt x="60416" y="0"/>
                </a:cubicBezTo>
                <a:lnTo>
                  <a:pt x="891010" y="0"/>
                </a:lnTo>
                <a:cubicBezTo>
                  <a:pt x="924377" y="0"/>
                  <a:pt x="951426" y="27049"/>
                  <a:pt x="951426" y="60416"/>
                </a:cubicBezTo>
                <a:lnTo>
                  <a:pt x="951426" y="543740"/>
                </a:lnTo>
                <a:cubicBezTo>
                  <a:pt x="951426" y="577107"/>
                  <a:pt x="924377" y="604156"/>
                  <a:pt x="891010" y="604156"/>
                </a:cubicBezTo>
                <a:lnTo>
                  <a:pt x="60416" y="604156"/>
                </a:lnTo>
                <a:cubicBezTo>
                  <a:pt x="27049" y="604156"/>
                  <a:pt x="0" y="577107"/>
                  <a:pt x="0" y="543740"/>
                </a:cubicBezTo>
                <a:lnTo>
                  <a:pt x="0" y="60416"/>
                </a:lnTo>
                <a:close/>
              </a:path>
            </a:pathLst>
          </a:custGeom>
          <a:solidFill>
            <a:schemeClr val="accent6">
              <a:lumMod val="75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Household</a:t>
            </a:r>
            <a:r>
              <a:rPr lang="en-ZA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Income</a:t>
            </a:r>
            <a:endParaRPr lang="en-GB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42999" y="3693596"/>
            <a:ext cx="1162855" cy="2767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8567"/>
                </a:lnTo>
                <a:lnTo>
                  <a:pt x="1162855" y="188567"/>
                </a:lnTo>
                <a:lnTo>
                  <a:pt x="1162855" y="276706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1797279" y="3693596"/>
            <a:ext cx="91440" cy="2767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76706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680144" y="3693596"/>
            <a:ext cx="1162855" cy="2767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62855" y="0"/>
                </a:moveTo>
                <a:lnTo>
                  <a:pt x="1162855" y="188567"/>
                </a:lnTo>
                <a:lnTo>
                  <a:pt x="0" y="188567"/>
                </a:lnTo>
                <a:lnTo>
                  <a:pt x="0" y="276706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1473000" y="3189868"/>
            <a:ext cx="951426" cy="604156"/>
          </a:xfrm>
          <a:custGeom>
            <a:avLst/>
            <a:gdLst>
              <a:gd name="connsiteX0" fmla="*/ 0 w 951426"/>
              <a:gd name="connsiteY0" fmla="*/ 60416 h 604156"/>
              <a:gd name="connsiteX1" fmla="*/ 60416 w 951426"/>
              <a:gd name="connsiteY1" fmla="*/ 0 h 604156"/>
              <a:gd name="connsiteX2" fmla="*/ 891010 w 951426"/>
              <a:gd name="connsiteY2" fmla="*/ 0 h 604156"/>
              <a:gd name="connsiteX3" fmla="*/ 951426 w 951426"/>
              <a:gd name="connsiteY3" fmla="*/ 60416 h 604156"/>
              <a:gd name="connsiteX4" fmla="*/ 951426 w 951426"/>
              <a:gd name="connsiteY4" fmla="*/ 543740 h 604156"/>
              <a:gd name="connsiteX5" fmla="*/ 891010 w 951426"/>
              <a:gd name="connsiteY5" fmla="*/ 604156 h 604156"/>
              <a:gd name="connsiteX6" fmla="*/ 60416 w 951426"/>
              <a:gd name="connsiteY6" fmla="*/ 604156 h 604156"/>
              <a:gd name="connsiteX7" fmla="*/ 0 w 951426"/>
              <a:gd name="connsiteY7" fmla="*/ 543740 h 604156"/>
              <a:gd name="connsiteX8" fmla="*/ 0 w 951426"/>
              <a:gd name="connsiteY8" fmla="*/ 60416 h 6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426" h="604156">
                <a:moveTo>
                  <a:pt x="0" y="60416"/>
                </a:moveTo>
                <a:cubicBezTo>
                  <a:pt x="0" y="27049"/>
                  <a:pt x="27049" y="0"/>
                  <a:pt x="60416" y="0"/>
                </a:cubicBezTo>
                <a:lnTo>
                  <a:pt x="891010" y="0"/>
                </a:lnTo>
                <a:cubicBezTo>
                  <a:pt x="924377" y="0"/>
                  <a:pt x="951426" y="27049"/>
                  <a:pt x="951426" y="60416"/>
                </a:cubicBezTo>
                <a:lnTo>
                  <a:pt x="951426" y="543740"/>
                </a:lnTo>
                <a:cubicBezTo>
                  <a:pt x="951426" y="577107"/>
                  <a:pt x="924377" y="604156"/>
                  <a:pt x="891010" y="604156"/>
                </a:cubicBezTo>
                <a:lnTo>
                  <a:pt x="60416" y="604156"/>
                </a:lnTo>
                <a:cubicBezTo>
                  <a:pt x="27049" y="604156"/>
                  <a:pt x="0" y="577107"/>
                  <a:pt x="0" y="543740"/>
                </a:cubicBezTo>
                <a:lnTo>
                  <a:pt x="0" y="6041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415" tIns="63415" rIns="63415" bIns="6341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EGSA</a:t>
            </a:r>
            <a:endParaRPr lang="en-GB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10145" y="4070731"/>
            <a:ext cx="951426" cy="604156"/>
          </a:xfrm>
          <a:custGeom>
            <a:avLst/>
            <a:gdLst>
              <a:gd name="connsiteX0" fmla="*/ 0 w 951426"/>
              <a:gd name="connsiteY0" fmla="*/ 60416 h 604156"/>
              <a:gd name="connsiteX1" fmla="*/ 60416 w 951426"/>
              <a:gd name="connsiteY1" fmla="*/ 0 h 604156"/>
              <a:gd name="connsiteX2" fmla="*/ 891010 w 951426"/>
              <a:gd name="connsiteY2" fmla="*/ 0 h 604156"/>
              <a:gd name="connsiteX3" fmla="*/ 951426 w 951426"/>
              <a:gd name="connsiteY3" fmla="*/ 60416 h 604156"/>
              <a:gd name="connsiteX4" fmla="*/ 951426 w 951426"/>
              <a:gd name="connsiteY4" fmla="*/ 543740 h 604156"/>
              <a:gd name="connsiteX5" fmla="*/ 891010 w 951426"/>
              <a:gd name="connsiteY5" fmla="*/ 604156 h 604156"/>
              <a:gd name="connsiteX6" fmla="*/ 60416 w 951426"/>
              <a:gd name="connsiteY6" fmla="*/ 604156 h 604156"/>
              <a:gd name="connsiteX7" fmla="*/ 0 w 951426"/>
              <a:gd name="connsiteY7" fmla="*/ 543740 h 604156"/>
              <a:gd name="connsiteX8" fmla="*/ 0 w 951426"/>
              <a:gd name="connsiteY8" fmla="*/ 60416 h 6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426" h="604156">
                <a:moveTo>
                  <a:pt x="0" y="60416"/>
                </a:moveTo>
                <a:cubicBezTo>
                  <a:pt x="0" y="27049"/>
                  <a:pt x="27049" y="0"/>
                  <a:pt x="60416" y="0"/>
                </a:cubicBezTo>
                <a:lnTo>
                  <a:pt x="891010" y="0"/>
                </a:lnTo>
                <a:cubicBezTo>
                  <a:pt x="924377" y="0"/>
                  <a:pt x="951426" y="27049"/>
                  <a:pt x="951426" y="60416"/>
                </a:cubicBezTo>
                <a:lnTo>
                  <a:pt x="951426" y="543740"/>
                </a:lnTo>
                <a:cubicBezTo>
                  <a:pt x="951426" y="577107"/>
                  <a:pt x="924377" y="604156"/>
                  <a:pt x="891010" y="604156"/>
                </a:cubicBezTo>
                <a:lnTo>
                  <a:pt x="60416" y="604156"/>
                </a:lnTo>
                <a:cubicBezTo>
                  <a:pt x="27049" y="604156"/>
                  <a:pt x="0" y="577107"/>
                  <a:pt x="0" y="543740"/>
                </a:cubicBezTo>
                <a:lnTo>
                  <a:pt x="0" y="6041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415" tIns="63415" rIns="63415" bIns="6341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Food, fuel</a:t>
            </a:r>
            <a:endParaRPr lang="en-GB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473000" y="4070731"/>
            <a:ext cx="951426" cy="604156"/>
          </a:xfrm>
          <a:custGeom>
            <a:avLst/>
            <a:gdLst>
              <a:gd name="connsiteX0" fmla="*/ 0 w 951426"/>
              <a:gd name="connsiteY0" fmla="*/ 60416 h 604156"/>
              <a:gd name="connsiteX1" fmla="*/ 60416 w 951426"/>
              <a:gd name="connsiteY1" fmla="*/ 0 h 604156"/>
              <a:gd name="connsiteX2" fmla="*/ 891010 w 951426"/>
              <a:gd name="connsiteY2" fmla="*/ 0 h 604156"/>
              <a:gd name="connsiteX3" fmla="*/ 951426 w 951426"/>
              <a:gd name="connsiteY3" fmla="*/ 60416 h 604156"/>
              <a:gd name="connsiteX4" fmla="*/ 951426 w 951426"/>
              <a:gd name="connsiteY4" fmla="*/ 543740 h 604156"/>
              <a:gd name="connsiteX5" fmla="*/ 891010 w 951426"/>
              <a:gd name="connsiteY5" fmla="*/ 604156 h 604156"/>
              <a:gd name="connsiteX6" fmla="*/ 60416 w 951426"/>
              <a:gd name="connsiteY6" fmla="*/ 604156 h 604156"/>
              <a:gd name="connsiteX7" fmla="*/ 0 w 951426"/>
              <a:gd name="connsiteY7" fmla="*/ 543740 h 604156"/>
              <a:gd name="connsiteX8" fmla="*/ 0 w 951426"/>
              <a:gd name="connsiteY8" fmla="*/ 60416 h 6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426" h="604156">
                <a:moveTo>
                  <a:pt x="0" y="60416"/>
                </a:moveTo>
                <a:cubicBezTo>
                  <a:pt x="0" y="27049"/>
                  <a:pt x="27049" y="0"/>
                  <a:pt x="60416" y="0"/>
                </a:cubicBezTo>
                <a:lnTo>
                  <a:pt x="891010" y="0"/>
                </a:lnTo>
                <a:cubicBezTo>
                  <a:pt x="924377" y="0"/>
                  <a:pt x="951426" y="27049"/>
                  <a:pt x="951426" y="60416"/>
                </a:cubicBezTo>
                <a:lnTo>
                  <a:pt x="951426" y="543740"/>
                </a:lnTo>
                <a:cubicBezTo>
                  <a:pt x="951426" y="577107"/>
                  <a:pt x="924377" y="604156"/>
                  <a:pt x="891010" y="604156"/>
                </a:cubicBezTo>
                <a:lnTo>
                  <a:pt x="60416" y="604156"/>
                </a:lnTo>
                <a:cubicBezTo>
                  <a:pt x="27049" y="604156"/>
                  <a:pt x="0" y="577107"/>
                  <a:pt x="0" y="543740"/>
                </a:cubicBezTo>
                <a:lnTo>
                  <a:pt x="0" y="6041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415" tIns="63415" rIns="63415" bIns="6341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Regulating</a:t>
            </a:r>
            <a:endParaRPr lang="en-GB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635855" y="4070731"/>
            <a:ext cx="951426" cy="604156"/>
          </a:xfrm>
          <a:custGeom>
            <a:avLst/>
            <a:gdLst>
              <a:gd name="connsiteX0" fmla="*/ 0 w 951426"/>
              <a:gd name="connsiteY0" fmla="*/ 60416 h 604156"/>
              <a:gd name="connsiteX1" fmla="*/ 60416 w 951426"/>
              <a:gd name="connsiteY1" fmla="*/ 0 h 604156"/>
              <a:gd name="connsiteX2" fmla="*/ 891010 w 951426"/>
              <a:gd name="connsiteY2" fmla="*/ 0 h 604156"/>
              <a:gd name="connsiteX3" fmla="*/ 951426 w 951426"/>
              <a:gd name="connsiteY3" fmla="*/ 60416 h 604156"/>
              <a:gd name="connsiteX4" fmla="*/ 951426 w 951426"/>
              <a:gd name="connsiteY4" fmla="*/ 543740 h 604156"/>
              <a:gd name="connsiteX5" fmla="*/ 891010 w 951426"/>
              <a:gd name="connsiteY5" fmla="*/ 604156 h 604156"/>
              <a:gd name="connsiteX6" fmla="*/ 60416 w 951426"/>
              <a:gd name="connsiteY6" fmla="*/ 604156 h 604156"/>
              <a:gd name="connsiteX7" fmla="*/ 0 w 951426"/>
              <a:gd name="connsiteY7" fmla="*/ 543740 h 604156"/>
              <a:gd name="connsiteX8" fmla="*/ 0 w 951426"/>
              <a:gd name="connsiteY8" fmla="*/ 60416 h 6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426" h="604156">
                <a:moveTo>
                  <a:pt x="0" y="60416"/>
                </a:moveTo>
                <a:cubicBezTo>
                  <a:pt x="0" y="27049"/>
                  <a:pt x="27049" y="0"/>
                  <a:pt x="60416" y="0"/>
                </a:cubicBezTo>
                <a:lnTo>
                  <a:pt x="891010" y="0"/>
                </a:lnTo>
                <a:cubicBezTo>
                  <a:pt x="924377" y="0"/>
                  <a:pt x="951426" y="27049"/>
                  <a:pt x="951426" y="60416"/>
                </a:cubicBezTo>
                <a:lnTo>
                  <a:pt x="951426" y="543740"/>
                </a:lnTo>
                <a:cubicBezTo>
                  <a:pt x="951426" y="577107"/>
                  <a:pt x="924377" y="604156"/>
                  <a:pt x="891010" y="604156"/>
                </a:cubicBezTo>
                <a:lnTo>
                  <a:pt x="60416" y="604156"/>
                </a:lnTo>
                <a:cubicBezTo>
                  <a:pt x="27049" y="604156"/>
                  <a:pt x="0" y="577107"/>
                  <a:pt x="0" y="543740"/>
                </a:cubicBezTo>
                <a:lnTo>
                  <a:pt x="0" y="6041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415" tIns="63415" rIns="63415" bIns="6341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Cultural</a:t>
            </a:r>
            <a:endParaRPr lang="en-GB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1398" y="827626"/>
            <a:ext cx="3799268" cy="5915596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5999" y="864005"/>
            <a:ext cx="278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prstClr val="black"/>
                </a:solidFill>
              </a:rPr>
              <a:t>Ranked </a:t>
            </a:r>
          </a:p>
          <a:p>
            <a:pPr algn="ctr"/>
            <a:r>
              <a:rPr lang="en-ZA" sz="1600" b="1" dirty="0">
                <a:solidFill>
                  <a:prstClr val="black"/>
                </a:solidFill>
              </a:rPr>
              <a:t>SC for each reach / node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053067" y="827628"/>
            <a:ext cx="2341877" cy="5915597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9662" y="937675"/>
            <a:ext cx="2302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Futura Md BT" panose="020B0602020204020303" pitchFamily="34" charset="0"/>
              </a:defRPr>
            </a:lvl1pPr>
          </a:lstStyle>
          <a:p>
            <a:r>
              <a:rPr lang="en-ZA" dirty="0" smtClean="0">
                <a:solidFill>
                  <a:prstClr val="black"/>
                </a:solidFill>
                <a:latin typeface="+mn-lt"/>
              </a:rPr>
              <a:t>Ranked SC for </a:t>
            </a:r>
            <a:r>
              <a:rPr lang="en-ZA" dirty="0">
                <a:solidFill>
                  <a:prstClr val="black"/>
                </a:solidFill>
                <a:latin typeface="+mn-lt"/>
              </a:rPr>
              <a:t>IUA / system</a:t>
            </a: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01796" y="2438293"/>
            <a:ext cx="1938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dirty="0">
                <a:solidFill>
                  <a:prstClr val="black"/>
                </a:solidFill>
              </a:rPr>
              <a:t>Degree of meeting REC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836275" y="1707822"/>
            <a:ext cx="1228041" cy="7060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ZA" sz="1600" b="1" dirty="0">
                <a:solidFill>
                  <a:prstClr val="white"/>
                </a:solidFill>
              </a:rPr>
              <a:t>Weighting process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59179" y="6206001"/>
            <a:ext cx="1991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dirty="0">
                <a:solidFill>
                  <a:prstClr val="black"/>
                </a:solidFill>
              </a:rPr>
              <a:t>Relative to base </a:t>
            </a:r>
          </a:p>
          <a:p>
            <a:pPr algn="ctr"/>
            <a:r>
              <a:rPr lang="en-ZA" sz="1400" dirty="0">
                <a:solidFill>
                  <a:prstClr val="black"/>
                </a:solidFill>
              </a:rPr>
              <a:t>condition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814810" y="3451043"/>
            <a:ext cx="1228041" cy="7060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ZA" sz="1600" b="1" dirty="0">
                <a:solidFill>
                  <a:prstClr val="white"/>
                </a:solidFill>
              </a:rPr>
              <a:t>Weighting process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845335" y="5499961"/>
            <a:ext cx="1228041" cy="7060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ZA" sz="1600" b="1" dirty="0">
                <a:solidFill>
                  <a:prstClr val="white"/>
                </a:solidFill>
              </a:rPr>
              <a:t>Weighting process</a:t>
            </a:r>
          </a:p>
        </p:txBody>
      </p:sp>
      <p:cxnSp>
        <p:nvCxnSpPr>
          <p:cNvPr id="67" name="Elbow Connector 66"/>
          <p:cNvCxnSpPr>
            <a:endCxn id="51" idx="1"/>
          </p:cNvCxnSpPr>
          <p:nvPr/>
        </p:nvCxnSpPr>
        <p:spPr>
          <a:xfrm>
            <a:off x="2423888" y="1758187"/>
            <a:ext cx="2412387" cy="302653"/>
          </a:xfrm>
          <a:prstGeom prst="bentConnector3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59" idx="1"/>
          </p:cNvCxnSpPr>
          <p:nvPr/>
        </p:nvCxnSpPr>
        <p:spPr>
          <a:xfrm>
            <a:off x="2423887" y="3451043"/>
            <a:ext cx="2390924" cy="353018"/>
          </a:xfrm>
          <a:prstGeom prst="bentConnector3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65" idx="1"/>
          </p:cNvCxnSpPr>
          <p:nvPr/>
        </p:nvCxnSpPr>
        <p:spPr>
          <a:xfrm>
            <a:off x="2540002" y="5318440"/>
            <a:ext cx="2305334" cy="534543"/>
          </a:xfrm>
          <a:prstGeom prst="bentConnector3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Predefined Process 76"/>
          <p:cNvSpPr/>
          <p:nvPr/>
        </p:nvSpPr>
        <p:spPr>
          <a:xfrm>
            <a:off x="6951254" y="1758187"/>
            <a:ext cx="876873" cy="605305"/>
          </a:xfrm>
          <a:prstGeom prst="flowChartPredefinedProcess">
            <a:avLst/>
          </a:prstGeom>
          <a:solidFill>
            <a:srgbClr val="00B050">
              <a:alpha val="90000"/>
            </a:srgb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415" tIns="63415" rIns="63415" bIns="6341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Score</a:t>
            </a:r>
            <a:endParaRPr lang="en-GB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0" name="Flowchart: Predefined Process 79"/>
          <p:cNvSpPr/>
          <p:nvPr/>
        </p:nvSpPr>
        <p:spPr>
          <a:xfrm>
            <a:off x="6958127" y="3501410"/>
            <a:ext cx="876873" cy="605305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415" tIns="63415" rIns="63415" bIns="6341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Score</a:t>
            </a:r>
            <a:endParaRPr lang="en-GB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1" name="Flowchart: Predefined Process 80"/>
          <p:cNvSpPr/>
          <p:nvPr/>
        </p:nvSpPr>
        <p:spPr>
          <a:xfrm>
            <a:off x="6958127" y="5550330"/>
            <a:ext cx="876873" cy="605305"/>
          </a:xfrm>
          <a:prstGeom prst="flowChartPredefined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prstClr val="black"/>
                </a:solidFill>
              </a:rPr>
              <a:t>Score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515751" y="827628"/>
            <a:ext cx="1467106" cy="5915597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4" name="Straight Arrow Connector 83"/>
          <p:cNvCxnSpPr>
            <a:stCxn id="51" idx="3"/>
            <a:endCxn id="77" idx="1"/>
          </p:cNvCxnSpPr>
          <p:nvPr/>
        </p:nvCxnSpPr>
        <p:spPr>
          <a:xfrm>
            <a:off x="6064314" y="2060840"/>
            <a:ext cx="886938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9" idx="3"/>
            <a:endCxn id="80" idx="1"/>
          </p:cNvCxnSpPr>
          <p:nvPr/>
        </p:nvCxnSpPr>
        <p:spPr>
          <a:xfrm>
            <a:off x="6042851" y="3804061"/>
            <a:ext cx="915276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5" idx="3"/>
            <a:endCxn id="81" idx="1"/>
          </p:cNvCxnSpPr>
          <p:nvPr/>
        </p:nvCxnSpPr>
        <p:spPr>
          <a:xfrm>
            <a:off x="6073377" y="5852979"/>
            <a:ext cx="884752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579924" y="852637"/>
            <a:ext cx="1398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Futura Md BT" panose="020B0602020204020303" pitchFamily="34" charset="0"/>
              </a:defRPr>
            </a:lvl1pPr>
          </a:lstStyle>
          <a:p>
            <a:r>
              <a:rPr lang="en-ZA" dirty="0">
                <a:solidFill>
                  <a:prstClr val="black"/>
                </a:solidFill>
                <a:latin typeface="+mn-lt"/>
              </a:rPr>
              <a:t>For all </a:t>
            </a:r>
          </a:p>
          <a:p>
            <a:r>
              <a:rPr lang="en-ZA" dirty="0">
                <a:solidFill>
                  <a:prstClr val="black"/>
                </a:solidFill>
                <a:latin typeface="+mn-lt"/>
              </a:rPr>
              <a:t>scenarios</a:t>
            </a: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259179" y="4183505"/>
            <a:ext cx="1991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dirty="0">
                <a:solidFill>
                  <a:prstClr val="black"/>
                </a:solidFill>
              </a:rPr>
              <a:t>Relative to present </a:t>
            </a:r>
          </a:p>
          <a:p>
            <a:pPr algn="ctr"/>
            <a:r>
              <a:rPr lang="en-ZA" sz="1400" dirty="0">
                <a:solidFill>
                  <a:prstClr val="black"/>
                </a:solidFill>
              </a:rPr>
              <a:t>provisions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7849388" y="3825793"/>
            <a:ext cx="517989" cy="2724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7835000" y="2078161"/>
            <a:ext cx="517989" cy="2724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Bevel 1034"/>
          <p:cNvSpPr/>
          <p:nvPr/>
        </p:nvSpPr>
        <p:spPr>
          <a:xfrm rot="16200000">
            <a:off x="5745493" y="3413489"/>
            <a:ext cx="5915596" cy="7438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ZA" sz="2400" b="1" dirty="0">
                <a:solidFill>
                  <a:prstClr val="white"/>
                </a:solidFill>
              </a:rPr>
              <a:t>Integrated </a:t>
            </a:r>
            <a:r>
              <a:rPr lang="en-ZA" sz="2400" b="1" dirty="0" smtClean="0">
                <a:solidFill>
                  <a:prstClr val="white"/>
                </a:solidFill>
              </a:rPr>
              <a:t>Comparison                                    </a:t>
            </a:r>
            <a:r>
              <a:rPr lang="en-ZA" sz="2400" b="1" dirty="0">
                <a:solidFill>
                  <a:prstClr val="white"/>
                </a:solidFill>
              </a:rPr>
              <a:t>(</a:t>
            </a:r>
            <a:r>
              <a:rPr lang="en-ZA" sz="2400" b="1" dirty="0" smtClean="0">
                <a:solidFill>
                  <a:prstClr val="white"/>
                </a:solidFill>
              </a:rPr>
              <a:t>all </a:t>
            </a:r>
            <a:r>
              <a:rPr lang="en-ZA" sz="2400" b="1" dirty="0">
                <a:solidFill>
                  <a:prstClr val="white"/>
                </a:solidFill>
              </a:rPr>
              <a:t>variables)</a:t>
            </a:r>
            <a:endParaRPr lang="en-GB" sz="2400" b="1" dirty="0">
              <a:solidFill>
                <a:prstClr val="white"/>
              </a:solidFill>
            </a:endParaRPr>
          </a:p>
        </p:txBody>
      </p:sp>
      <p:cxnSp>
        <p:nvCxnSpPr>
          <p:cNvPr id="153" name="Straight Arrow Connector 152"/>
          <p:cNvCxnSpPr>
            <a:stCxn id="81" idx="3"/>
          </p:cNvCxnSpPr>
          <p:nvPr/>
        </p:nvCxnSpPr>
        <p:spPr>
          <a:xfrm>
            <a:off x="7835002" y="5852983"/>
            <a:ext cx="554923" cy="2724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57200" y="-14514"/>
            <a:ext cx="8229600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3200" dirty="0" smtClean="0">
                <a:solidFill>
                  <a:prstClr val="white"/>
                </a:solidFill>
              </a:rPr>
              <a:t>Concept of Multi Criteria evaluation method</a:t>
            </a:r>
            <a:endParaRPr lang="en-GB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ame 119"/>
          <p:cNvSpPr/>
          <p:nvPr/>
        </p:nvSpPr>
        <p:spPr>
          <a:xfrm>
            <a:off x="4174792" y="5801710"/>
            <a:ext cx="4092243" cy="67279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Management Class: I, II or III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82" name="Picture 2" descr="G:\Colin\from Paul\Letaba\iua-groot_letaba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t="45987" r="62638" b="21480"/>
          <a:stretch/>
        </p:blipFill>
        <p:spPr bwMode="auto">
          <a:xfrm>
            <a:off x="-165046" y="1146162"/>
            <a:ext cx="3997876" cy="466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ctangle 124"/>
          <p:cNvSpPr/>
          <p:nvPr/>
        </p:nvSpPr>
        <p:spPr>
          <a:xfrm>
            <a:off x="2743200" y="3528355"/>
            <a:ext cx="6276515" cy="2116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370" y="31836"/>
            <a:ext cx="713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Deriving the Management Class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43650" y="3528355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prstClr val="black"/>
                </a:solidFill>
              </a:rPr>
              <a:t>Management  Class Criteria 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4" name="Notched Right Arrow 73"/>
          <p:cNvSpPr/>
          <p:nvPr/>
        </p:nvSpPr>
        <p:spPr>
          <a:xfrm>
            <a:off x="3906241" y="1531711"/>
            <a:ext cx="768170" cy="6286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7761" y="726374"/>
            <a:ext cx="204292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solidFill>
                  <a:prstClr val="black"/>
                </a:solidFill>
              </a:rPr>
              <a:t>Ecological Categories for a Selected Scenario</a:t>
            </a:r>
          </a:p>
          <a:p>
            <a:pPr algn="ctr"/>
            <a:r>
              <a:rPr lang="en-ZA" sz="1400" b="1" dirty="0">
                <a:solidFill>
                  <a:prstClr val="black"/>
                </a:solidFill>
              </a:rPr>
              <a:t>(</a:t>
            </a:r>
            <a:r>
              <a:rPr lang="en-ZA" sz="1400" b="1" dirty="0" err="1">
                <a:solidFill>
                  <a:prstClr val="black"/>
                </a:solidFill>
              </a:rPr>
              <a:t>IUA</a:t>
            </a:r>
            <a:r>
              <a:rPr lang="en-ZA" sz="1400" b="1" dirty="0">
                <a:solidFill>
                  <a:prstClr val="black"/>
                </a:solidFill>
              </a:rPr>
              <a:t> 1)  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19" name="Notched Right Arrow 118"/>
          <p:cNvSpPr/>
          <p:nvPr/>
        </p:nvSpPr>
        <p:spPr>
          <a:xfrm rot="5400000">
            <a:off x="6061803" y="5364186"/>
            <a:ext cx="465601" cy="6286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930069" y="3899140"/>
            <a:ext cx="760708" cy="813885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1082469" y="4051540"/>
            <a:ext cx="760708" cy="813885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71777"/>
              </p:ext>
            </p:extLst>
          </p:nvPr>
        </p:nvGraphicFramePr>
        <p:xfrm>
          <a:off x="4744441" y="671836"/>
          <a:ext cx="2639189" cy="27267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91384"/>
                <a:gridCol w="849775"/>
                <a:gridCol w="698030"/>
              </a:tblGrid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 smtClean="0">
                          <a:effectLst/>
                        </a:rPr>
                        <a:t>River Reach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 smtClean="0">
                          <a:effectLst/>
                        </a:rPr>
                        <a:t>Length (km)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 smtClean="0">
                          <a:effectLst/>
                        </a:rPr>
                        <a:t>EC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B81A-00242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21.9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B81A-00256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B81A-00263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B81A-00270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20.2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B81B-00233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B81B-00234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B81B-00246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14.7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B81B-00251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B81B-00269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B81B-00227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11.0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B81B-00240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10.2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12.5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C/D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EWR1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25.7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smtClean="0">
                          <a:effectLst/>
                        </a:rPr>
                        <a:t>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en-ZA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length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147.1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92095"/>
              </p:ext>
            </p:extLst>
          </p:nvPr>
        </p:nvGraphicFramePr>
        <p:xfrm>
          <a:off x="3028819" y="3922101"/>
          <a:ext cx="5665862" cy="1668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145"/>
                <a:gridCol w="523306"/>
                <a:gridCol w="706952"/>
                <a:gridCol w="706952"/>
                <a:gridCol w="706952"/>
                <a:gridCol w="706952"/>
                <a:gridCol w="706952"/>
                <a:gridCol w="1009651"/>
              </a:tblGrid>
              <a:tr h="484799">
                <a:tc rowSpan="2" gridSpan="2"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% EC representation at units represented by biophysical nodes in an IUA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kern="1400" spc="25" dirty="0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Prominent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kern="1400" spc="25" dirty="0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E</a:t>
                      </a:r>
                      <a:r>
                        <a:rPr lang="en-ZA" sz="1200" kern="1400" spc="25" baseline="0" dirty="0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C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≥ A/B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≥ B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≥C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≥ D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&lt; D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Class </a:t>
                      </a:r>
                      <a:r>
                        <a:rPr lang="en-GB" sz="1200" kern="1400" spc="25" dirty="0" smtClean="0">
                          <a:effectLst/>
                        </a:rPr>
                        <a:t>I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 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60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80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95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5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A &amp; B EC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Class </a:t>
                      </a:r>
                      <a:r>
                        <a:rPr lang="en-GB" sz="1200" kern="1400" spc="25" dirty="0" smtClean="0">
                          <a:effectLst/>
                        </a:rPr>
                        <a:t>II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 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70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90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10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C EC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Class </a:t>
                      </a:r>
                      <a:r>
                        <a:rPr lang="en-GB" sz="1200" kern="1400" spc="25" dirty="0" smtClean="0">
                          <a:effectLst/>
                        </a:rPr>
                        <a:t>III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Either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80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20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D EC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>
                          <a:effectLst/>
                        </a:rPr>
                        <a:t>Or</a:t>
                      </a:r>
                      <a:endParaRPr lang="en-GB" sz="12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100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  <p:sp>
        <p:nvSpPr>
          <p:cNvPr id="75" name="Notched Right Arrow 74"/>
          <p:cNvSpPr/>
          <p:nvPr/>
        </p:nvSpPr>
        <p:spPr>
          <a:xfrm rot="5400000">
            <a:off x="8133242" y="3374052"/>
            <a:ext cx="494228" cy="6286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527131" y="971755"/>
                <a:ext cx="1543308" cy="5642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solidFill>
                      <a:prstClr val="black"/>
                    </a:solidFill>
                  </a:rPr>
                  <a:t>Pd </a:t>
                </a:r>
                <a14:m>
                  <m:oMath xmlns:m="http://schemas.openxmlformats.org/officeDocument/2006/math">
                    <m:r>
                      <a:rPr lang="pt-BR" sz="1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ZA" sz="1400" i="1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nary>
                      <m:naryPr>
                        <m:chr m:val="∑"/>
                        <m:ctrlPr>
                          <a:rPr lang="pt-BR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ZA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𝐷𝑙</m:t>
                        </m:r>
                      </m:e>
                    </m:nary>
                  </m:oMath>
                </a14:m>
                <a:endParaRPr lang="en-ZA" sz="1400" i="1" dirty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GB" sz="1400" dirty="0">
                    <a:solidFill>
                      <a:prstClr val="black"/>
                    </a:solidFill>
                  </a:rPr>
                  <a:t>        Total length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31" y="971755"/>
                <a:ext cx="1543308" cy="564257"/>
              </a:xfrm>
              <a:prstGeom prst="rect">
                <a:avLst/>
              </a:prstGeom>
              <a:blipFill rotWithShape="1">
                <a:blip r:embed="rId3"/>
                <a:stretch>
                  <a:fillRect l="-784" t="-46316" b="-46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8080375" y="1279283"/>
            <a:ext cx="6572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523251" y="1596104"/>
                <a:ext cx="1543308" cy="5642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solidFill>
                      <a:prstClr val="black"/>
                    </a:solidFill>
                  </a:rPr>
                  <a:t>Pc </a:t>
                </a:r>
                <a14:m>
                  <m:oMath xmlns:m="http://schemas.openxmlformats.org/officeDocument/2006/math">
                    <m:r>
                      <a:rPr lang="pt-BR" sz="1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ZA" sz="1400" i="1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nary>
                      <m:naryPr>
                        <m:chr m:val="∑"/>
                        <m:ctrlPr>
                          <a:rPr lang="pt-BR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ZA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𝐶𝑙</m:t>
                        </m:r>
                      </m:e>
                    </m:nary>
                  </m:oMath>
                </a14:m>
                <a:endParaRPr lang="en-ZA" sz="1400" i="1" dirty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GB" sz="1400" dirty="0">
                    <a:solidFill>
                      <a:prstClr val="black"/>
                    </a:solidFill>
                  </a:rPr>
                  <a:t>        Total length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251" y="1596104"/>
                <a:ext cx="1543308" cy="564257"/>
              </a:xfrm>
              <a:prstGeom prst="rect">
                <a:avLst/>
              </a:prstGeom>
              <a:blipFill rotWithShape="1">
                <a:blip r:embed="rId4"/>
                <a:stretch>
                  <a:fillRect l="-392" t="-46809" b="-478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/>
          <p:cNvCxnSpPr/>
          <p:nvPr/>
        </p:nvCxnSpPr>
        <p:spPr>
          <a:xfrm>
            <a:off x="8063795" y="1903632"/>
            <a:ext cx="6572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525890" y="2241075"/>
                <a:ext cx="1543308" cy="5642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solidFill>
                      <a:prstClr val="black"/>
                    </a:solidFill>
                  </a:rPr>
                  <a:t>Pb </a:t>
                </a:r>
                <a14:m>
                  <m:oMath xmlns:m="http://schemas.openxmlformats.org/officeDocument/2006/math">
                    <m:r>
                      <a:rPr lang="pt-BR" sz="1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ZA" sz="1400" i="1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nary>
                      <m:naryPr>
                        <m:chr m:val="∑"/>
                        <m:ctrlPr>
                          <a:rPr lang="pt-BR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ZA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𝐵𝑙</m:t>
                        </m:r>
                      </m:e>
                    </m:nary>
                  </m:oMath>
                </a14:m>
                <a:endParaRPr lang="en-ZA" sz="1400" i="1" dirty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GB" sz="1400" dirty="0">
                    <a:solidFill>
                      <a:prstClr val="black"/>
                    </a:solidFill>
                  </a:rPr>
                  <a:t>        Total length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890" y="2241075"/>
                <a:ext cx="1543308" cy="564257"/>
              </a:xfrm>
              <a:prstGeom prst="rect">
                <a:avLst/>
              </a:prstGeom>
              <a:blipFill rotWithShape="1">
                <a:blip r:embed="rId5"/>
                <a:stretch>
                  <a:fillRect l="-784" t="-46809" b="-478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523251" y="2864743"/>
                <a:ext cx="1529265" cy="5642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solidFill>
                      <a:prstClr val="black"/>
                    </a:solidFill>
                  </a:rPr>
                  <a:t>Pa/b </a:t>
                </a:r>
                <a14:m>
                  <m:oMath xmlns:m="http://schemas.openxmlformats.org/officeDocument/2006/math">
                    <m:r>
                      <a:rPr lang="pt-BR" sz="1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ZA" sz="1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BR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ZA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ZA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ZA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𝐵𝑙</m:t>
                        </m:r>
                      </m:e>
                    </m:nary>
                  </m:oMath>
                </a14:m>
                <a:endParaRPr lang="en-ZA" sz="1400" i="1" dirty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GB" sz="1400" dirty="0">
                    <a:solidFill>
                      <a:prstClr val="black"/>
                    </a:solidFill>
                  </a:rPr>
                  <a:t>         Total length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251" y="2864743"/>
                <a:ext cx="1529265" cy="564257"/>
              </a:xfrm>
              <a:prstGeom prst="rect">
                <a:avLst/>
              </a:prstGeom>
              <a:blipFill rotWithShape="1">
                <a:blip r:embed="rId6"/>
                <a:stretch>
                  <a:fillRect l="-395" t="-46316" r="-1186" b="-46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>
            <a:off x="8101895" y="2551332"/>
            <a:ext cx="6572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8222545" y="3173632"/>
            <a:ext cx="6572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675" y="5966655"/>
            <a:ext cx="27622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prstClr val="black"/>
                </a:solidFill>
              </a:rPr>
              <a:t>EC - Ecological Category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1634</Words>
  <Application>Microsoft Office PowerPoint</Application>
  <PresentationFormat>On-screen Show (4:3)</PresentationFormat>
  <Paragraphs>497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1_Office Theme</vt:lpstr>
      <vt:lpstr>2_Office Theme</vt:lpstr>
      <vt:lpstr>3_Office Theme</vt:lpstr>
      <vt:lpstr>PowerPoint Presentation</vt:lpstr>
      <vt:lpstr>PowerPoint Presentation</vt:lpstr>
      <vt:lpstr>What are scenarios?</vt:lpstr>
      <vt:lpstr>What needs to be evaluated?</vt:lpstr>
      <vt:lpstr>How is it rated?</vt:lpstr>
      <vt:lpstr>What are scenarios used for?</vt:lpstr>
      <vt:lpstr>Why Multi-Criteria Analysis?</vt:lpstr>
      <vt:lpstr>PowerPoint Presentation</vt:lpstr>
      <vt:lpstr>PowerPoint Presentation</vt:lpstr>
      <vt:lpstr>PowerPoint Presentation</vt:lpstr>
      <vt:lpstr>Mvoti River Catchment</vt:lpstr>
      <vt:lpstr>Water Requirements</vt:lpstr>
      <vt:lpstr>Mvoti River Catchment</vt:lpstr>
      <vt:lpstr>Water available from future developments</vt:lpstr>
      <vt:lpstr>uMkhomazi River Catchment</vt:lpstr>
      <vt:lpstr>Water Requirements</vt:lpstr>
      <vt:lpstr>uMkhomazi River (1 of 2)</vt:lpstr>
      <vt:lpstr>uMkhomazi River (2 of 2)</vt:lpstr>
      <vt:lpstr>Water available from future developments</vt:lpstr>
      <vt:lpstr>Ultimate Wastewater Discharge Scenarios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Pieter van Rooyen</dc:creator>
  <cp:lastModifiedBy>Pieter van Rooyen</cp:lastModifiedBy>
  <cp:revision>44</cp:revision>
  <dcterms:created xsi:type="dcterms:W3CDTF">2014-10-01T15:22:26Z</dcterms:created>
  <dcterms:modified xsi:type="dcterms:W3CDTF">2014-11-13T06:10:17Z</dcterms:modified>
</cp:coreProperties>
</file>